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9"/>
  </p:notesMasterIdLst>
  <p:sldIdLst>
    <p:sldId id="256" r:id="rId2"/>
    <p:sldId id="299" r:id="rId3"/>
    <p:sldId id="295" r:id="rId4"/>
    <p:sldId id="284" r:id="rId5"/>
    <p:sldId id="334" r:id="rId6"/>
    <p:sldId id="335" r:id="rId7"/>
    <p:sldId id="329" r:id="rId8"/>
    <p:sldId id="337" r:id="rId9"/>
    <p:sldId id="358" r:id="rId10"/>
    <p:sldId id="359" r:id="rId11"/>
    <p:sldId id="360" r:id="rId12"/>
    <p:sldId id="361" r:id="rId13"/>
    <p:sldId id="362" r:id="rId14"/>
    <p:sldId id="363" r:id="rId15"/>
    <p:sldId id="366" r:id="rId16"/>
    <p:sldId id="373" r:id="rId17"/>
    <p:sldId id="367" r:id="rId18"/>
    <p:sldId id="368" r:id="rId19"/>
    <p:sldId id="374" r:id="rId20"/>
    <p:sldId id="379" r:id="rId21"/>
    <p:sldId id="372" r:id="rId22"/>
    <p:sldId id="378" r:id="rId23"/>
    <p:sldId id="369" r:id="rId24"/>
    <p:sldId id="365" r:id="rId25"/>
    <p:sldId id="375" r:id="rId26"/>
    <p:sldId id="381" r:id="rId27"/>
    <p:sldId id="377" r:id="rId28"/>
    <p:sldId id="380" r:id="rId29"/>
    <p:sldId id="382" r:id="rId30"/>
    <p:sldId id="384" r:id="rId31"/>
    <p:sldId id="383" r:id="rId32"/>
    <p:sldId id="350" r:id="rId33"/>
    <p:sldId id="356" r:id="rId34"/>
    <p:sldId id="355" r:id="rId35"/>
    <p:sldId id="352" r:id="rId36"/>
    <p:sldId id="353" r:id="rId37"/>
    <p:sldId id="354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E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20"/>
    <p:restoredTop sz="96327"/>
  </p:normalViewPr>
  <p:slideViewPr>
    <p:cSldViewPr snapToGrid="0" snapToObjects="1">
      <p:cViewPr varScale="1">
        <p:scale>
          <a:sx n="105" d="100"/>
          <a:sy n="105" d="100"/>
        </p:scale>
        <p:origin x="21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AD9599-82DD-F746-A06B-8A553D988A3A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670F70-4FE6-0541-8630-1913B6429C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596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670F70-4FE6-0541-8630-1913B6429C9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5356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AE07C-C002-9D4F-AE08-1DB26789E54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348B9FE-7C6E-8440-8981-E996A1A892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EFC887-3222-7C47-B719-E9CA5E2F40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817A46-00E3-7548-949A-34B3EE5EB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B33BB9-10FB-BB46-BC7C-476311758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6644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2555D-729A-204C-83A4-204E052D2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80F0F-A73A-EB4A-B3F5-DFD1B2C281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74C9E3-BC5C-1242-B57A-B69FE3A4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4ACE85-3DCE-0249-85D0-AD4251F3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E286CF-9EF0-C44F-9893-0D1685690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840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4E2B747-38E8-1947-8B2D-E1848D942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E0986-FF68-6242-A242-A3CCD113F6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06A64E-90CE-6D46-BD1C-41F6295F73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7CFE36-2B80-1E49-A8AF-03D06465F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1FA03A-020B-CC4B-A892-736448089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51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F279F-435F-704B-8C7C-60C0F1DC7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C0FAB9-538B-0846-8F98-3DCF7991EA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F02A9B-D4EE-F644-A2DD-F998661EF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CA497-A5F1-6843-AEE0-BAD493822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CF8BD-3C00-D343-AE67-D8ADB9517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32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08D82-7D7E-BE4F-9DCF-09D048C6E8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97B6FA-01F2-164D-B0FF-4B9690298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EBB1ED-D232-0043-A5B6-4D9654E0EB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E58224-AACA-BD4C-88A6-E71E3541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3A294-B438-1543-8E5D-C239949106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8538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EE9D0-4195-F249-ADA4-B375D107D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2BE89-1ADA-5F4A-A042-1BDE6F472CE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F4CE14-5B8B-FE4F-8C6B-656C60C9ED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43AE9C-D873-BA43-BFD0-C6E4F883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32B267-0185-DD4A-ADC4-8C5A4FCF5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FFBCFF8-4221-D546-A69D-3A1BA6C4D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1057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7C1C8-9D75-EF41-BD01-C79FC2A34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6DAC1-B4FA-B14F-A6D9-A436759111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E5F918-4A6C-1E4A-BEA0-29810820C9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B7E4E62-B3EC-E64C-81B7-0064EBBB3D6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E2D3A8-13EF-9540-A417-363B0710E2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09F0BD-4273-E34A-8A91-FBCB438AB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407A4C-D1D7-1748-B1CC-B1205F7DA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6C4A71-D822-3B4D-9729-4EC205D070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045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B19F4-6DAF-B040-BA27-356653FBC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C94C1D-A51F-D04A-B7C0-88B5139A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2E4C3C-3A5B-3A46-B9E8-4F776BF8F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E126F9-36A6-574D-8392-DC262B0A17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82792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E4CA59-160C-8443-A209-A03EAAF563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27CC33-7639-264C-AB1A-E7DD76AC7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EEA975-3D97-AB49-A205-3FFA6C3BF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9739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4EE4D6-775D-F647-8410-7602960A2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20344-5322-D140-8A52-D72A794DCF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6204FF-B231-674C-A8E6-9DA3C8BE4F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5176B0-EC78-164E-A10C-2D9874C4CD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0671C6-BE83-2240-8D10-863691B24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E4B07B-FAE1-284C-A6E6-4D979B0EF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8867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7DC00-8EBD-694C-9FCC-0B6E63985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A95C19-6011-A943-A809-F2FA996E8F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DBAFC6-5A73-394D-8DB6-7986BC0B5E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949CC3C-753A-AB41-BB54-D5C97E535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F4E213C-9E17-4C43-B5C2-BA98982C6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B6F511-98E6-7447-8BD4-8D41F5C9D7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730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2B8AD6-D209-4D4F-8280-C08E315AD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157853-8248-5D4C-9D4D-161F838C49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5422E-8480-AD4A-A1EF-F305CCEFF0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1470F9-649B-5044-82AC-96BEFC2610D5}" type="datetimeFigureOut">
              <a:rPr lang="en-US" smtClean="0"/>
              <a:t>10/19/22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7433C-2B59-354E-A353-25C12437BA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5AFA1-03E2-A54A-915D-5C2B86B1C3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441FB8-6FC3-3441-B9CF-244428357C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89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4B4A5655-F3F8-9049-9535-B877A1E8E6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77328" y="640082"/>
            <a:ext cx="6274591" cy="3351602"/>
          </a:xfrm>
        </p:spPr>
        <p:txBody>
          <a:bodyPr>
            <a:normAutofit/>
          </a:bodyPr>
          <a:lstStyle/>
          <a:p>
            <a:pPr algn="l"/>
            <a:r>
              <a:rPr lang="en-AU" sz="5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Principal Component Analysis (PCA)</a:t>
            </a:r>
          </a:p>
        </p:txBody>
      </p:sp>
      <p:pic>
        <p:nvPicPr>
          <p:cNvPr id="8" name="Picture 7" descr="A picture containing dog, indoor, mammal&#10;&#10;Description automatically generated">
            <a:extLst>
              <a:ext uri="{FF2B5EF4-FFF2-40B4-BE49-F238E27FC236}">
                <a16:creationId xmlns:a16="http://schemas.microsoft.com/office/drawing/2014/main" id="{42D421DF-7485-C341-B1E5-C92A0A781E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41" y="0"/>
            <a:ext cx="31678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7291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F65B9-CF77-34E6-15FD-1D53EE39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1435100"/>
            <a:ext cx="5651500" cy="88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BE438D-7DD4-5C01-26F0-5F8FC11E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649" y="514350"/>
            <a:ext cx="6972302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 matrix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7E64E84A-9CE5-F9FA-720B-C08D03F4CDFE}"/>
              </a:ext>
            </a:extLst>
          </p:cNvPr>
          <p:cNvSpPr/>
          <p:nvPr/>
        </p:nvSpPr>
        <p:spPr>
          <a:xfrm>
            <a:off x="9067800" y="1657350"/>
            <a:ext cx="863600" cy="387350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Shape, arrow, polygon&#10;&#10;Description automatically generated">
            <a:extLst>
              <a:ext uri="{FF2B5EF4-FFF2-40B4-BE49-F238E27FC236}">
                <a16:creationId xmlns:a16="http://schemas.microsoft.com/office/drawing/2014/main" id="{6FADA00F-5A12-0F9E-8BD6-9B0C2DB425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4245" t="56277" r="68924" b="7013"/>
          <a:stretch/>
        </p:blipFill>
        <p:spPr>
          <a:xfrm rot="5400000">
            <a:off x="463237" y="2081352"/>
            <a:ext cx="4447309" cy="251756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DA40C7-2839-1E3D-E020-AB28E97A41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1"/>
          <a:stretch/>
        </p:blipFill>
        <p:spPr>
          <a:xfrm>
            <a:off x="0" y="736600"/>
            <a:ext cx="6858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434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F65B9-CF77-34E6-15FD-1D53EE39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1435100"/>
            <a:ext cx="5651500" cy="88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BE438D-7DD4-5C01-26F0-5F8FC11E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649" y="514350"/>
            <a:ext cx="6972302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 matrix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02F8E0-FF84-4A98-F7C3-9E71EA2838EA}"/>
              </a:ext>
            </a:extLst>
          </p:cNvPr>
          <p:cNvSpPr/>
          <p:nvPr/>
        </p:nvSpPr>
        <p:spPr>
          <a:xfrm>
            <a:off x="11029950" y="1955800"/>
            <a:ext cx="863600" cy="387350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Shape, arrow, polygon&#10;&#10;Description automatically generated">
            <a:extLst>
              <a:ext uri="{FF2B5EF4-FFF2-40B4-BE49-F238E27FC236}">
                <a16:creationId xmlns:a16="http://schemas.microsoft.com/office/drawing/2014/main" id="{457DCE50-1B34-5983-2B2F-B76B5A870D6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l="39754" t="56796" r="35645" b="6667"/>
          <a:stretch/>
        </p:blipFill>
        <p:spPr>
          <a:xfrm>
            <a:off x="1428108" y="3714443"/>
            <a:ext cx="4667892" cy="182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6DDA39-8F95-A49C-2B45-CCC465C945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741"/>
          <a:stretch/>
        </p:blipFill>
        <p:spPr>
          <a:xfrm>
            <a:off x="0" y="736600"/>
            <a:ext cx="6858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253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7F65B9-CF77-34E6-15FD-1D53EE39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1435100"/>
            <a:ext cx="5651500" cy="88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BE438D-7DD4-5C01-26F0-5F8FC11E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649" y="514350"/>
            <a:ext cx="6972302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 matrix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E02F8E0-FF84-4A98-F7C3-9E71EA2838EA}"/>
              </a:ext>
            </a:extLst>
          </p:cNvPr>
          <p:cNvSpPr/>
          <p:nvPr/>
        </p:nvSpPr>
        <p:spPr>
          <a:xfrm>
            <a:off x="9067800" y="1968500"/>
            <a:ext cx="863600" cy="387350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6DDA39-8F95-A49C-2B45-CCC465C945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41"/>
          <a:stretch/>
        </p:blipFill>
        <p:spPr>
          <a:xfrm>
            <a:off x="0" y="736600"/>
            <a:ext cx="6858000" cy="61214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39A50790-624A-CA46-D66D-B04C676567A0}"/>
              </a:ext>
            </a:extLst>
          </p:cNvPr>
          <p:cNvSpPr/>
          <p:nvPr/>
        </p:nvSpPr>
        <p:spPr>
          <a:xfrm>
            <a:off x="11017250" y="1670050"/>
            <a:ext cx="863600" cy="387350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97F503B-FB62-2650-7858-F3E47E5EB332}"/>
              </a:ext>
            </a:extLst>
          </p:cNvPr>
          <p:cNvSpPr/>
          <p:nvPr/>
        </p:nvSpPr>
        <p:spPr>
          <a:xfrm rot="2663194">
            <a:off x="1279674" y="2463509"/>
            <a:ext cx="4831402" cy="1599691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73187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95E8973-FDE5-F4DD-E02C-5151154F7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>
            <a:off x="0" y="812800"/>
            <a:ext cx="6858000" cy="6045200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9E26C59C-30FA-1E7D-40EE-D503FF2FCB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" y="0"/>
            <a:ext cx="6972302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 err="1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Standardised</a:t>
            </a:r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variables</a:t>
            </a:r>
          </a:p>
        </p:txBody>
      </p:sp>
    </p:spTree>
    <p:extLst>
      <p:ext uri="{BB962C8B-B14F-4D97-AF65-F5344CB8AC3E}">
        <p14:creationId xmlns:p14="http://schemas.microsoft.com/office/powerpoint/2010/main" val="1070023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BE438D-7DD4-5C01-26F0-5F8FC11E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649" y="514350"/>
            <a:ext cx="6972302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E8973-FDE5-F4DD-E02C-5151154F7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>
            <a:off x="0" y="812800"/>
            <a:ext cx="6858000" cy="604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AE5418-19BE-1FBA-E86F-E23D0E40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1435100"/>
            <a:ext cx="5651500" cy="88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EBAADA-68C0-03F5-613D-973F245896C8}"/>
              </a:ext>
            </a:extLst>
          </p:cNvPr>
          <p:cNvSpPr txBox="1"/>
          <p:nvPr/>
        </p:nvSpPr>
        <p:spPr>
          <a:xfrm>
            <a:off x="9043756" y="1757948"/>
            <a:ext cx="877163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Monaco" pitchFamily="2" charset="77"/>
              </a:rPr>
              <a:t>1.000</a:t>
            </a:r>
          </a:p>
          <a:p>
            <a:pPr algn="ctr"/>
            <a:r>
              <a:rPr lang="en-US" sz="1500" dirty="0">
                <a:latin typeface="Monaco" pitchFamily="2" charset="77"/>
              </a:rPr>
              <a:t>-0.630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EF612-86D5-313C-1078-190A0C5B7F06}"/>
              </a:ext>
            </a:extLst>
          </p:cNvPr>
          <p:cNvSpPr txBox="1"/>
          <p:nvPr/>
        </p:nvSpPr>
        <p:spPr>
          <a:xfrm>
            <a:off x="11040432" y="1756430"/>
            <a:ext cx="877163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Monaco" pitchFamily="2" charset="77"/>
              </a:rPr>
              <a:t>-0.630</a:t>
            </a:r>
          </a:p>
          <a:p>
            <a:pPr algn="ctr"/>
            <a:r>
              <a:rPr lang="en-US" sz="1500" dirty="0">
                <a:latin typeface="Monaco" pitchFamily="2" charset="77"/>
              </a:rPr>
              <a:t>1.000</a:t>
            </a:r>
          </a:p>
        </p:txBody>
      </p:sp>
    </p:spTree>
    <p:extLst>
      <p:ext uri="{BB962C8B-B14F-4D97-AF65-F5344CB8AC3E}">
        <p14:creationId xmlns:p14="http://schemas.microsoft.com/office/powerpoint/2010/main" val="21871027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BE438D-7DD4-5C01-26F0-5F8FC11E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649" y="514350"/>
            <a:ext cx="6972302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8AE5418-19BE-1FBA-E86F-E23D0E40B6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2050" y="1435100"/>
            <a:ext cx="5651500" cy="88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EBAADA-68C0-03F5-613D-973F245896C8}"/>
              </a:ext>
            </a:extLst>
          </p:cNvPr>
          <p:cNvSpPr txBox="1"/>
          <p:nvPr/>
        </p:nvSpPr>
        <p:spPr>
          <a:xfrm>
            <a:off x="9043756" y="1757948"/>
            <a:ext cx="877163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Monaco" pitchFamily="2" charset="77"/>
              </a:rPr>
              <a:t>1.000</a:t>
            </a:r>
          </a:p>
          <a:p>
            <a:pPr algn="ctr"/>
            <a:r>
              <a:rPr lang="en-US" sz="1500" dirty="0">
                <a:latin typeface="Monaco" pitchFamily="2" charset="77"/>
              </a:rPr>
              <a:t>-0.630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EF612-86D5-313C-1078-190A0C5B7F06}"/>
              </a:ext>
            </a:extLst>
          </p:cNvPr>
          <p:cNvSpPr txBox="1"/>
          <p:nvPr/>
        </p:nvSpPr>
        <p:spPr>
          <a:xfrm>
            <a:off x="11040432" y="1756430"/>
            <a:ext cx="877163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Monaco" pitchFamily="2" charset="77"/>
              </a:rPr>
              <a:t>-0.630</a:t>
            </a:r>
          </a:p>
          <a:p>
            <a:pPr algn="ctr"/>
            <a:r>
              <a:rPr lang="en-US" sz="1500" dirty="0">
                <a:latin typeface="Monaco" pitchFamily="2" charset="77"/>
              </a:rPr>
              <a:t>1.000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94547-C197-EE9D-80F2-CFBA23CFDB6C}"/>
              </a:ext>
            </a:extLst>
          </p:cNvPr>
          <p:cNvSpPr txBox="1">
            <a:spLocks/>
          </p:cNvSpPr>
          <p:nvPr/>
        </p:nvSpPr>
        <p:spPr>
          <a:xfrm>
            <a:off x="6242050" y="4038600"/>
            <a:ext cx="5949950" cy="2552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actually explain a lot of this pattern with just one axis!!!</a:t>
            </a:r>
          </a:p>
          <a:p>
            <a:pPr algn="ctr"/>
            <a:endParaRPr lang="en-US" sz="1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(Think about it - if axes are perfectly correlated they are pretty much the same thing)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C4161D-D76F-8015-090D-90635B61B009}"/>
              </a:ext>
            </a:extLst>
          </p:cNvPr>
          <p:cNvCxnSpPr/>
          <p:nvPr/>
        </p:nvCxnSpPr>
        <p:spPr>
          <a:xfrm>
            <a:off x="9043756" y="2641600"/>
            <a:ext cx="0" cy="11938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DB9F2AD-2C49-AB14-FEB2-7826E61996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52"/>
          <a:stretch/>
        </p:blipFill>
        <p:spPr>
          <a:xfrm>
            <a:off x="0" y="812800"/>
            <a:ext cx="6858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897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CBE438D-7DD4-5C01-26F0-5F8FC11E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649" y="514350"/>
            <a:ext cx="6972302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Correlation matrix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95E8973-FDE5-F4DD-E02C-5151154F7F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 rot="18900000">
            <a:off x="0" y="812800"/>
            <a:ext cx="6858000" cy="6045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AE5418-19BE-1FBA-E86F-E23D0E40B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1435100"/>
            <a:ext cx="5651500" cy="889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FEBAADA-68C0-03F5-613D-973F245896C8}"/>
              </a:ext>
            </a:extLst>
          </p:cNvPr>
          <p:cNvSpPr txBox="1"/>
          <p:nvPr/>
        </p:nvSpPr>
        <p:spPr>
          <a:xfrm>
            <a:off x="9043756" y="1757948"/>
            <a:ext cx="877163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Monaco" pitchFamily="2" charset="77"/>
              </a:rPr>
              <a:t>1.000</a:t>
            </a:r>
          </a:p>
          <a:p>
            <a:pPr algn="ctr"/>
            <a:r>
              <a:rPr lang="en-US" sz="1500" dirty="0">
                <a:latin typeface="Monaco" pitchFamily="2" charset="77"/>
              </a:rPr>
              <a:t>-0.630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4EF612-86D5-313C-1078-190A0C5B7F06}"/>
              </a:ext>
            </a:extLst>
          </p:cNvPr>
          <p:cNvSpPr txBox="1"/>
          <p:nvPr/>
        </p:nvSpPr>
        <p:spPr>
          <a:xfrm>
            <a:off x="11040432" y="1756430"/>
            <a:ext cx="877163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Monaco" pitchFamily="2" charset="77"/>
              </a:rPr>
              <a:t>-0.630</a:t>
            </a:r>
          </a:p>
          <a:p>
            <a:pPr algn="ctr"/>
            <a:r>
              <a:rPr lang="en-US" sz="1500" dirty="0">
                <a:latin typeface="Monaco" pitchFamily="2" charset="77"/>
              </a:rPr>
              <a:t>1.000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B94547-C197-EE9D-80F2-CFBA23CFDB6C}"/>
              </a:ext>
            </a:extLst>
          </p:cNvPr>
          <p:cNvSpPr txBox="1">
            <a:spLocks/>
          </p:cNvSpPr>
          <p:nvPr/>
        </p:nvSpPr>
        <p:spPr>
          <a:xfrm>
            <a:off x="6242050" y="4038600"/>
            <a:ext cx="5949950" cy="2552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1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can actually explain a lot of this pattern with just one axis!!!</a:t>
            </a:r>
          </a:p>
          <a:p>
            <a:pPr algn="ctr"/>
            <a:endParaRPr lang="en-US" sz="18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(Think about it - if two variables are perfectly correlated they are pretty much the same thing)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C4161D-D76F-8015-090D-90635B61B009}"/>
              </a:ext>
            </a:extLst>
          </p:cNvPr>
          <p:cNvCxnSpPr/>
          <p:nvPr/>
        </p:nvCxnSpPr>
        <p:spPr>
          <a:xfrm>
            <a:off x="9043756" y="2641600"/>
            <a:ext cx="0" cy="119380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3A504E-22C5-2A8B-74C5-F5162E7447E7}"/>
              </a:ext>
            </a:extLst>
          </p:cNvPr>
          <p:cNvCxnSpPr>
            <a:cxnSpLocks/>
          </p:cNvCxnSpPr>
          <p:nvPr/>
        </p:nvCxnSpPr>
        <p:spPr>
          <a:xfrm flipH="1">
            <a:off x="401405" y="3263900"/>
            <a:ext cx="5662844" cy="0"/>
          </a:xfrm>
          <a:prstGeom prst="straightConnector1">
            <a:avLst/>
          </a:prstGeom>
          <a:ln w="5715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BD3E98F-4623-F1CB-7506-50D91C6C02CF}"/>
              </a:ext>
            </a:extLst>
          </p:cNvPr>
          <p:cNvSpPr txBox="1"/>
          <p:nvPr/>
        </p:nvSpPr>
        <p:spPr>
          <a:xfrm>
            <a:off x="2231225" y="2540000"/>
            <a:ext cx="2003204" cy="584775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>
            <a:spAutoFit/>
          </a:bodyPr>
          <a:lstStyle/>
          <a:p>
            <a:r>
              <a:rPr lang="en-US" sz="32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New axis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377253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42F1C8DB-DB88-F139-4161-3C30408BAE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121920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C00000"/>
                </a:solidFill>
              </a:rPr>
              <a:t>Principal component analysis (PCA)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D2A2AE3-9420-6724-90BB-C3D0BAA91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199"/>
            <a:ext cx="112268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b="1" u="sng" dirty="0">
                <a:solidFill>
                  <a:schemeClr val="accent5">
                    <a:lumMod val="75000"/>
                  </a:schemeClr>
                </a:solidFill>
              </a:rPr>
              <a:t>Rotates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 the original axes to a new set of uncorrelated axes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Converts correlated data into uncorrelated data!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First step is "</a:t>
            </a:r>
            <a:r>
              <a:rPr lang="en-US" sz="3600" b="1" u="sng" dirty="0" err="1">
                <a:solidFill>
                  <a:schemeClr val="accent5">
                    <a:lumMod val="75000"/>
                  </a:schemeClr>
                </a:solidFill>
              </a:rPr>
              <a:t>eigenanalysis</a:t>
            </a: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” of the correlation matrix</a:t>
            </a:r>
          </a:p>
        </p:txBody>
      </p:sp>
    </p:spTree>
    <p:extLst>
      <p:ext uri="{BB962C8B-B14F-4D97-AF65-F5344CB8AC3E}">
        <p14:creationId xmlns:p14="http://schemas.microsoft.com/office/powerpoint/2010/main" val="23780568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>
            <a:extLst>
              <a:ext uri="{FF2B5EF4-FFF2-40B4-BE49-F238E27FC236}">
                <a16:creationId xmlns:a16="http://schemas.microsoft.com/office/drawing/2014/main" id="{42F1C8DB-DB88-F139-4161-3C30408BAEA2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121920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 err="1">
                <a:solidFill>
                  <a:srgbClr val="C00000"/>
                </a:solidFill>
              </a:rPr>
              <a:t>Eigenanalysis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ED2A2AE3-9420-6724-90BB-C3D0BAA91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199"/>
            <a:ext cx="112268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This is just matrix algebra (not covered here)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>
                <a:solidFill>
                  <a:schemeClr val="accent5">
                    <a:lumMod val="75000"/>
                  </a:schemeClr>
                </a:solidFill>
              </a:rPr>
              <a:t>Generates two outputs: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Eigenvalues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: the variances of each of our new variables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Think of these as the </a:t>
            </a:r>
            <a:r>
              <a:rPr lang="en-US" sz="2800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length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of each new variable</a:t>
            </a:r>
          </a:p>
          <a:p>
            <a:pPr lvl="2"/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en-US" sz="3200" b="1" dirty="0">
                <a:solidFill>
                  <a:schemeClr val="accent5">
                    <a:lumMod val="75000"/>
                  </a:schemeClr>
                </a:solidFill>
              </a:rPr>
              <a:t>Eigenvectors</a:t>
            </a:r>
            <a:r>
              <a:rPr lang="en-US" sz="3200" dirty="0">
                <a:solidFill>
                  <a:schemeClr val="accent5">
                    <a:lumMod val="75000"/>
                  </a:schemeClr>
                </a:solidFill>
              </a:rPr>
              <a:t>: our new axes (called "principal components" or PCs)</a:t>
            </a:r>
          </a:p>
          <a:p>
            <a:pPr marL="1428750" lvl="2" indent="-51435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Think of these as the </a:t>
            </a:r>
            <a:r>
              <a:rPr lang="en-US" sz="2800" b="1" u="sng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direction</a:t>
            </a: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 of the new variables</a:t>
            </a:r>
          </a:p>
          <a:p>
            <a:pPr marL="971550" lvl="1" indent="-514350">
              <a:buFont typeface="+mj-lt"/>
              <a:buAutoNum type="arabicPeriod"/>
            </a:pPr>
            <a:endParaRPr lang="en-US" sz="320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2800" b="0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>
              <a:spcBef>
                <a:spcPct val="50000"/>
              </a:spcBef>
              <a:buFont typeface="Arial" panose="020B0604020202020204" pitchFamily="34" charset="0"/>
              <a:buChar char="•"/>
              <a:defRPr/>
            </a:pPr>
            <a:endParaRPr lang="en-US" sz="2800" b="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7345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1AB57FDC-71EC-5C73-BC31-B33E9DD40A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121920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C00000"/>
                </a:solidFill>
              </a:rPr>
              <a:t>What the heck are eigenvectors?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E0E4E8-D208-3E23-3403-BFDBA1F9F356}"/>
              </a:ext>
            </a:extLst>
          </p:cNvPr>
          <p:cNvSpPr txBox="1"/>
          <p:nvPr/>
        </p:nvSpPr>
        <p:spPr>
          <a:xfrm>
            <a:off x="276075" y="1591123"/>
            <a:ext cx="1142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New variable 1 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PC1_LOADING1</a:t>
            </a:r>
            <a:r>
              <a:rPr 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 old_variable1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PC1_LOADING2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 old_variable2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79495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33E72FA3-BD00-444A-AD9B-E6C3D069CD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494C46-C7E2-6149-A8E5-ACC95DB3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2355"/>
            <a:ext cx="10515600" cy="334625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5200" kern="1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PCA: A Dog Traits Example</a:t>
            </a:r>
          </a:p>
        </p:txBody>
      </p:sp>
      <p:pic>
        <p:nvPicPr>
          <p:cNvPr id="7" name="Picture 6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C9958C69-E053-6748-9F3E-5A35ECD072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153" t="2841" r="28411" b="12919"/>
          <a:stretch/>
        </p:blipFill>
        <p:spPr>
          <a:xfrm rot="5400000">
            <a:off x="203145" y="4098515"/>
            <a:ext cx="2230486" cy="2153586"/>
          </a:xfrm>
          <a:prstGeom prst="rect">
            <a:avLst/>
          </a:prstGeom>
        </p:spPr>
      </p:pic>
      <p:pic>
        <p:nvPicPr>
          <p:cNvPr id="8" name="Picture 7" descr="A dog lying on the floor&#10;&#10;Description automatically generated">
            <a:extLst>
              <a:ext uri="{FF2B5EF4-FFF2-40B4-BE49-F238E27FC236}">
                <a16:creationId xmlns:a16="http://schemas.microsoft.com/office/drawing/2014/main" id="{D6D50A75-5692-3A4C-BE31-5D27F4D67D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462" t="7971" r="28410" b="19003"/>
          <a:stretch/>
        </p:blipFill>
        <p:spPr>
          <a:xfrm rot="5400000">
            <a:off x="7396801" y="4176073"/>
            <a:ext cx="2230486" cy="1998471"/>
          </a:xfrm>
          <a:prstGeom prst="rect">
            <a:avLst/>
          </a:prstGeom>
        </p:spPr>
      </p:pic>
      <p:pic>
        <p:nvPicPr>
          <p:cNvPr id="12" name="Picture 11" descr="A picture containing indoor, dog, mammal&#10;&#10;Description automatically generated">
            <a:extLst>
              <a:ext uri="{FF2B5EF4-FFF2-40B4-BE49-F238E27FC236}">
                <a16:creationId xmlns:a16="http://schemas.microsoft.com/office/drawing/2014/main" id="{46001FF3-F332-6643-BF75-86760F2658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03" t="10888" r="30577" b="25932"/>
          <a:stretch/>
        </p:blipFill>
        <p:spPr>
          <a:xfrm rot="5400000">
            <a:off x="4988409" y="4195230"/>
            <a:ext cx="2230486" cy="1960155"/>
          </a:xfrm>
          <a:prstGeom prst="rect">
            <a:avLst/>
          </a:prstGeom>
        </p:spPr>
      </p:pic>
      <p:pic>
        <p:nvPicPr>
          <p:cNvPr id="10" name="Picture 9" descr="A dog lying on a rug&#10;&#10;Description automatically generated with medium confidence">
            <a:extLst>
              <a:ext uri="{FF2B5EF4-FFF2-40B4-BE49-F238E27FC236}">
                <a16:creationId xmlns:a16="http://schemas.microsoft.com/office/drawing/2014/main" id="{E0980258-4072-0B42-8A73-F6FEBCD3BE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44" t="7972" r="14051" b="7790"/>
          <a:stretch/>
        </p:blipFill>
        <p:spPr>
          <a:xfrm rot="5400000">
            <a:off x="2641161" y="4199484"/>
            <a:ext cx="2230486" cy="1951648"/>
          </a:xfrm>
          <a:prstGeom prst="rect">
            <a:avLst/>
          </a:prstGeom>
        </p:spPr>
      </p:pic>
      <p:pic>
        <p:nvPicPr>
          <p:cNvPr id="14" name="Picture 13" descr="A dog lying on a couch&#10;&#10;Description automatically generated">
            <a:extLst>
              <a:ext uri="{FF2B5EF4-FFF2-40B4-BE49-F238E27FC236}">
                <a16:creationId xmlns:a16="http://schemas.microsoft.com/office/drawing/2014/main" id="{3EFF3DDE-FF1C-204F-9E07-045E7EB241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948" t="12103" r="28667" b="28410"/>
          <a:stretch/>
        </p:blipFill>
        <p:spPr>
          <a:xfrm>
            <a:off x="9989097" y="4060065"/>
            <a:ext cx="1769030" cy="2230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2810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1AB57FDC-71EC-5C73-BC31-B33E9DD40A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121920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C00000"/>
                </a:solidFill>
              </a:rPr>
              <a:t>What the heck are eigenvectors?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749BD4-CF29-139D-8E77-45F248740D5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 rot="18900000">
            <a:off x="3785041" y="1744404"/>
            <a:ext cx="5345450" cy="4711915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93D37BEA-4FF4-4399-58DC-6184F322DD81}"/>
              </a:ext>
            </a:extLst>
          </p:cNvPr>
          <p:cNvCxnSpPr>
            <a:cxnSpLocks/>
          </p:cNvCxnSpPr>
          <p:nvPr/>
        </p:nvCxnSpPr>
        <p:spPr>
          <a:xfrm flipH="1">
            <a:off x="3856461" y="3657600"/>
            <a:ext cx="4830339" cy="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80121D4-F177-3839-E95D-01F904A24E5C}"/>
              </a:ext>
            </a:extLst>
          </p:cNvPr>
          <p:cNvSpPr txBox="1"/>
          <p:nvPr/>
        </p:nvSpPr>
        <p:spPr>
          <a:xfrm>
            <a:off x="5292581" y="2950865"/>
            <a:ext cx="2003204" cy="584775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8426523-D533-A2B7-7898-D7D75510DAB2}"/>
              </a:ext>
            </a:extLst>
          </p:cNvPr>
          <p:cNvSpPr txBox="1"/>
          <p:nvPr/>
        </p:nvSpPr>
        <p:spPr>
          <a:xfrm>
            <a:off x="276075" y="1591123"/>
            <a:ext cx="1142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New variable 1 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PC1_LOADING1</a:t>
            </a:r>
            <a:r>
              <a:rPr 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 old_variable1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PC1_LOADING2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 old_variable2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776361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1AB57FDC-71EC-5C73-BC31-B33E9DD40A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121920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C00000"/>
                </a:solidFill>
              </a:rPr>
              <a:t>What the heck are eigenvectors?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672CC0-A548-7CFF-A162-BC2C12659853}"/>
              </a:ext>
            </a:extLst>
          </p:cNvPr>
          <p:cNvSpPr txBox="1"/>
          <p:nvPr/>
        </p:nvSpPr>
        <p:spPr>
          <a:xfrm>
            <a:off x="4064000" y="3217187"/>
            <a:ext cx="4064000" cy="267765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LOADINGS</a:t>
            </a:r>
            <a:r>
              <a:rPr lang="en-US" sz="2400" dirty="0">
                <a:solidFill>
                  <a:srgbClr val="C00000"/>
                </a:solidFill>
              </a:rPr>
              <a:t> define how the old axes get adjusted and combined to become our new PCs </a:t>
            </a:r>
          </a:p>
          <a:p>
            <a:pPr algn="ctr"/>
            <a:endParaRPr lang="en-US" sz="2400" dirty="0">
              <a:solidFill>
                <a:srgbClr val="C00000"/>
              </a:solidFill>
            </a:endParaRPr>
          </a:p>
          <a:p>
            <a:pPr algn="ctr"/>
            <a:r>
              <a:rPr lang="en-US" sz="2400" dirty="0">
                <a:solidFill>
                  <a:srgbClr val="C00000"/>
                </a:solidFill>
              </a:rPr>
              <a:t>Combined, these loadings are the first eigenvector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B681D6A-325A-4106-674D-248664D8113C}"/>
              </a:ext>
            </a:extLst>
          </p:cNvPr>
          <p:cNvCxnSpPr>
            <a:cxnSpLocks/>
            <a:stCxn id="15" idx="4"/>
            <a:endCxn id="4" idx="0"/>
          </p:cNvCxnSpPr>
          <p:nvPr/>
        </p:nvCxnSpPr>
        <p:spPr>
          <a:xfrm>
            <a:off x="3975100" y="2146300"/>
            <a:ext cx="2120900" cy="10708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9A598A25-7AE4-6591-D152-18370AAC4F19}"/>
              </a:ext>
            </a:extLst>
          </p:cNvPr>
          <p:cNvCxnSpPr>
            <a:cxnSpLocks/>
            <a:stCxn id="16" idx="4"/>
            <a:endCxn id="4" idx="0"/>
          </p:cNvCxnSpPr>
          <p:nvPr/>
        </p:nvCxnSpPr>
        <p:spPr>
          <a:xfrm flipH="1">
            <a:off x="6096000" y="2146300"/>
            <a:ext cx="2147962" cy="1070887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7A028D6C-E86E-4300-FB9A-2A70B5EA0753}"/>
              </a:ext>
            </a:extLst>
          </p:cNvPr>
          <p:cNvSpPr/>
          <p:nvPr/>
        </p:nvSpPr>
        <p:spPr>
          <a:xfrm>
            <a:off x="2882900" y="1498600"/>
            <a:ext cx="2184400" cy="647700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B7F874EB-E303-8BE0-9A72-7C00E2C1DB09}"/>
              </a:ext>
            </a:extLst>
          </p:cNvPr>
          <p:cNvSpPr/>
          <p:nvPr/>
        </p:nvSpPr>
        <p:spPr>
          <a:xfrm>
            <a:off x="7099300" y="1498600"/>
            <a:ext cx="2289323" cy="647700"/>
          </a:xfrm>
          <a:prstGeom prst="ellipse">
            <a:avLst/>
          </a:prstGeom>
          <a:noFill/>
          <a:ln w="2222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EB27424-1CB5-8256-7DF4-519BE6399B88}"/>
              </a:ext>
            </a:extLst>
          </p:cNvPr>
          <p:cNvSpPr txBox="1"/>
          <p:nvPr/>
        </p:nvSpPr>
        <p:spPr>
          <a:xfrm>
            <a:off x="276075" y="1591123"/>
            <a:ext cx="114290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New variable 1 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PC1_LOADING1</a:t>
            </a:r>
            <a:r>
              <a:rPr 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 old_variable1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PC1_LOADING2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 old_variable2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35773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>
            <a:extLst>
              <a:ext uri="{FF2B5EF4-FFF2-40B4-BE49-F238E27FC236}">
                <a16:creationId xmlns:a16="http://schemas.microsoft.com/office/drawing/2014/main" id="{1AB57FDC-71EC-5C73-BC31-B33E9DD40A9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121920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C00000"/>
                </a:solidFill>
              </a:rPr>
              <a:t>What the heck are eigenvectors?</a:t>
            </a:r>
            <a:endParaRPr lang="en-US" dirty="0">
              <a:solidFill>
                <a:srgbClr val="C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0C0300D-FD1A-02AB-1708-B77836F86D3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 rot="18900000">
            <a:off x="3785041" y="1744404"/>
            <a:ext cx="5345450" cy="471191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35DFEE4-CF6B-5A69-978B-9CFCCEB4DCE6}"/>
              </a:ext>
            </a:extLst>
          </p:cNvPr>
          <p:cNvCxnSpPr>
            <a:cxnSpLocks/>
          </p:cNvCxnSpPr>
          <p:nvPr/>
        </p:nvCxnSpPr>
        <p:spPr>
          <a:xfrm flipH="1">
            <a:off x="3856461" y="3657600"/>
            <a:ext cx="4830339" cy="0"/>
          </a:xfrm>
          <a:prstGeom prst="straightConnector1">
            <a:avLst/>
          </a:prstGeom>
          <a:ln w="57150">
            <a:solidFill>
              <a:srgbClr val="FF0000">
                <a:alpha val="1905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055D10A-97CA-90CD-D9B5-A67B6E75B5FA}"/>
              </a:ext>
            </a:extLst>
          </p:cNvPr>
          <p:cNvCxnSpPr>
            <a:cxnSpLocks/>
          </p:cNvCxnSpPr>
          <p:nvPr/>
        </p:nvCxnSpPr>
        <p:spPr>
          <a:xfrm flipV="1">
            <a:off x="6311900" y="2692400"/>
            <a:ext cx="0" cy="1981200"/>
          </a:xfrm>
          <a:prstGeom prst="straightConnector1">
            <a:avLst/>
          </a:prstGeom>
          <a:ln w="57150">
            <a:solidFill>
              <a:schemeClr val="accent6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006EC99-C354-5EAB-A439-53361A36128E}"/>
              </a:ext>
            </a:extLst>
          </p:cNvPr>
          <p:cNvSpPr txBox="1"/>
          <p:nvPr/>
        </p:nvSpPr>
        <p:spPr>
          <a:xfrm rot="16200000">
            <a:off x="4878499" y="3401614"/>
            <a:ext cx="2003204" cy="584775"/>
          </a:xfrm>
          <a:prstGeom prst="rect">
            <a:avLst/>
          </a:prstGeom>
          <a:solidFill>
            <a:schemeClr val="bg1">
              <a:alpha val="44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32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  <a:endParaRPr lang="en-US" sz="3200" dirty="0">
              <a:solidFill>
                <a:schemeClr val="accent6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C278D0C-B8A2-8E2B-579A-1ED97D19114A}"/>
              </a:ext>
            </a:extLst>
          </p:cNvPr>
          <p:cNvSpPr txBox="1"/>
          <p:nvPr/>
        </p:nvSpPr>
        <p:spPr>
          <a:xfrm>
            <a:off x="161775" y="6264208"/>
            <a:ext cx="50770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PC2</a:t>
            </a:r>
            <a:r>
              <a:rPr lang="en-US" sz="2400" dirty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is PERPENDICULAR to </a:t>
            </a:r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PC1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!!!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C7598E9-A143-5717-F2FC-75BB676C30FE}"/>
              </a:ext>
            </a:extLst>
          </p:cNvPr>
          <p:cNvSpPr txBox="1"/>
          <p:nvPr/>
        </p:nvSpPr>
        <p:spPr>
          <a:xfrm>
            <a:off x="342600" y="1591123"/>
            <a:ext cx="11295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New variable 2 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=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PC2_LOADING1</a:t>
            </a:r>
            <a:r>
              <a:rPr lang="en-US" sz="2400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 old_variable1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PC2_LOADING2 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* old_variable2</a:t>
            </a:r>
            <a:r>
              <a:rPr lang="en-US" sz="2400" baseline="-25000" dirty="0"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091368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EEB0E87-1553-33A6-E683-E4E8755AF3C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89"/>
          <a:stretch/>
        </p:blipFill>
        <p:spPr>
          <a:xfrm>
            <a:off x="3864855" y="1349846"/>
            <a:ext cx="4182890" cy="10413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8D944C7-36C6-224A-96BB-81C48E85568B}"/>
              </a:ext>
            </a:extLst>
          </p:cNvPr>
          <p:cNvSpPr txBox="1"/>
          <p:nvPr/>
        </p:nvSpPr>
        <p:spPr>
          <a:xfrm>
            <a:off x="2118454" y="2645715"/>
            <a:ext cx="8583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PC1 scores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-0.707</a:t>
            </a:r>
            <a:r>
              <a:rPr lang="en-US" sz="2400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rat_face_index</a:t>
            </a:r>
            <a:r>
              <a:rPr lang="en-US" sz="2400" baseline="-25000" dirty="0" err="1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400" b="1" dirty="0">
                <a:solidFill>
                  <a:srgbClr val="FF0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0.707</a:t>
            </a:r>
            <a:r>
              <a:rPr lang="en-US" sz="24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objectively_cute</a:t>
            </a:r>
            <a:r>
              <a:rPr lang="en-US" sz="2400" baseline="-25000" dirty="0" err="1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D4B26725-EED7-9FC6-863A-147008C05949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53975"/>
            <a:ext cx="12192000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C00000"/>
                </a:solidFill>
              </a:rPr>
              <a:t>Our simple dog PCA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F6565C-8848-A8EF-188D-B04B38F100D8}"/>
              </a:ext>
            </a:extLst>
          </p:cNvPr>
          <p:cNvSpPr txBox="1"/>
          <p:nvPr/>
        </p:nvSpPr>
        <p:spPr>
          <a:xfrm>
            <a:off x="2118454" y="3198167"/>
            <a:ext cx="84807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PC2 scores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= </a:t>
            </a:r>
            <a:r>
              <a:rPr lang="en-US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0.707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*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rat_face_index</a:t>
            </a:r>
            <a:r>
              <a:rPr lang="en-US" sz="2400" baseline="-25000" dirty="0" err="1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+ </a:t>
            </a:r>
            <a:r>
              <a:rPr lang="en-US" sz="2400" b="1" dirty="0">
                <a:solidFill>
                  <a:schemeClr val="accent6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0.707</a:t>
            </a:r>
            <a:r>
              <a:rPr lang="en-US" sz="2400" b="1" dirty="0">
                <a:solidFill>
                  <a:srgbClr val="FFC000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* </a:t>
            </a:r>
            <a:r>
              <a:rPr lang="en-US" sz="2400" dirty="0" err="1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objectively_cute</a:t>
            </a:r>
            <a:r>
              <a:rPr lang="en-US" sz="2400" baseline="-25000" dirty="0" err="1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i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 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8EDE7C6E-93AE-8A67-8CEC-3F22009F8792}"/>
              </a:ext>
            </a:extLst>
          </p:cNvPr>
          <p:cNvSpPr/>
          <p:nvPr/>
        </p:nvSpPr>
        <p:spPr>
          <a:xfrm>
            <a:off x="6096000" y="1287762"/>
            <a:ext cx="914400" cy="1103482"/>
          </a:xfrm>
          <a:prstGeom prst="round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AACAB32-31C5-439E-8FFD-88E4C9FF53FB}"/>
              </a:ext>
            </a:extLst>
          </p:cNvPr>
          <p:cNvSpPr/>
          <p:nvPr/>
        </p:nvSpPr>
        <p:spPr>
          <a:xfrm>
            <a:off x="7010400" y="1287762"/>
            <a:ext cx="914400" cy="1103482"/>
          </a:xfrm>
          <a:prstGeom prst="roundRect">
            <a:avLst/>
          </a:prstGeom>
          <a:noFill/>
          <a:ln w="317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14588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63FEC08-875E-F5BB-FEA5-D92F442C2E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852"/>
          <a:stretch/>
        </p:blipFill>
        <p:spPr>
          <a:xfrm>
            <a:off x="2667000" y="812800"/>
            <a:ext cx="6858000" cy="604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3155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71CD98-2EBA-59BC-7F49-72039FB81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6"/>
          <a:stretch/>
        </p:blipFill>
        <p:spPr>
          <a:xfrm>
            <a:off x="2667000" y="723900"/>
            <a:ext cx="68580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1431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E71CD98-2EBA-59BC-7F49-72039FB811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556"/>
          <a:stretch/>
        </p:blipFill>
        <p:spPr>
          <a:xfrm>
            <a:off x="2667000" y="723900"/>
            <a:ext cx="6858000" cy="61341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47499511-5021-0591-7717-C2813542FABF}"/>
              </a:ext>
            </a:extLst>
          </p:cNvPr>
          <p:cNvCxnSpPr>
            <a:cxnSpLocks/>
          </p:cNvCxnSpPr>
          <p:nvPr/>
        </p:nvCxnSpPr>
        <p:spPr>
          <a:xfrm flipH="1" flipV="1">
            <a:off x="4343400" y="1155700"/>
            <a:ext cx="3962400" cy="42545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1949D90C-DE81-46A8-EB3E-A0416246111E}"/>
              </a:ext>
            </a:extLst>
          </p:cNvPr>
          <p:cNvSpPr txBox="1"/>
          <p:nvPr/>
        </p:nvSpPr>
        <p:spPr>
          <a:xfrm>
            <a:off x="8760496" y="5289261"/>
            <a:ext cx="1885773" cy="64633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cuteness</a:t>
            </a:r>
          </a:p>
          <a:p>
            <a:r>
              <a:rPr lang="en-US" dirty="0">
                <a:solidFill>
                  <a:srgbClr val="FF0000"/>
                </a:solidFill>
              </a:rPr>
              <a:t>Low rat face index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54029A-8C2A-8BA1-0BB8-734527CB574B}"/>
              </a:ext>
            </a:extLst>
          </p:cNvPr>
          <p:cNvSpPr txBox="1"/>
          <p:nvPr/>
        </p:nvSpPr>
        <p:spPr>
          <a:xfrm>
            <a:off x="1958752" y="509369"/>
            <a:ext cx="1929952" cy="64633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Low cuteness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High rat face index</a:t>
            </a:r>
          </a:p>
        </p:txBody>
      </p:sp>
    </p:spTree>
    <p:extLst>
      <p:ext uri="{BB962C8B-B14F-4D97-AF65-F5344CB8AC3E}">
        <p14:creationId xmlns:p14="http://schemas.microsoft.com/office/powerpoint/2010/main" val="40928403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F96D39-4E40-6488-F321-337075E2C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6"/>
          <a:stretch/>
        </p:blipFill>
        <p:spPr>
          <a:xfrm>
            <a:off x="2667000" y="749300"/>
            <a:ext cx="6858000" cy="610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05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F96D39-4E40-6488-F321-337075E2C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6"/>
          <a:stretch/>
        </p:blipFill>
        <p:spPr>
          <a:xfrm>
            <a:off x="2667000" y="749300"/>
            <a:ext cx="6858000" cy="61087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517396-D7E9-46C9-8B47-A2D1548C6F96}"/>
              </a:ext>
            </a:extLst>
          </p:cNvPr>
          <p:cNvCxnSpPr>
            <a:cxnSpLocks/>
          </p:cNvCxnSpPr>
          <p:nvPr/>
        </p:nvCxnSpPr>
        <p:spPr>
          <a:xfrm flipV="1">
            <a:off x="5473700" y="2349500"/>
            <a:ext cx="1765300" cy="189230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B776E78-C7E1-FDC6-B09C-AFF33CC0E004}"/>
              </a:ext>
            </a:extLst>
          </p:cNvPr>
          <p:cNvSpPr txBox="1"/>
          <p:nvPr/>
        </p:nvSpPr>
        <p:spPr>
          <a:xfrm>
            <a:off x="7639227" y="2026334"/>
            <a:ext cx="293131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(Left over) high cuteness</a:t>
            </a:r>
          </a:p>
          <a:p>
            <a:r>
              <a:rPr lang="en-US" dirty="0">
                <a:solidFill>
                  <a:srgbClr val="00B050"/>
                </a:solidFill>
              </a:rPr>
              <a:t>(Left over) high rat face index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4D679D-3771-9C69-D052-4D8A43AFC80B}"/>
              </a:ext>
            </a:extLst>
          </p:cNvPr>
          <p:cNvSpPr txBox="1"/>
          <p:nvPr/>
        </p:nvSpPr>
        <p:spPr>
          <a:xfrm>
            <a:off x="3106809" y="4491503"/>
            <a:ext cx="2864695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00B050"/>
                </a:solidFill>
              </a:rPr>
              <a:t>(Left over) low cuteness</a:t>
            </a:r>
          </a:p>
          <a:p>
            <a:pPr algn="r"/>
            <a:r>
              <a:rPr lang="en-US" dirty="0">
                <a:solidFill>
                  <a:srgbClr val="00B050"/>
                </a:solidFill>
              </a:rPr>
              <a:t>(Left over) low rat face index</a:t>
            </a:r>
          </a:p>
        </p:txBody>
      </p:sp>
    </p:spTree>
    <p:extLst>
      <p:ext uri="{BB962C8B-B14F-4D97-AF65-F5344CB8AC3E}">
        <p14:creationId xmlns:p14="http://schemas.microsoft.com/office/powerpoint/2010/main" val="2938765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F96D39-4E40-6488-F321-337075E2C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6"/>
          <a:stretch/>
        </p:blipFill>
        <p:spPr>
          <a:xfrm>
            <a:off x="2667000" y="749300"/>
            <a:ext cx="6858000" cy="61087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805E7D-266A-FFAA-3799-E20378B5A5D1}"/>
              </a:ext>
            </a:extLst>
          </p:cNvPr>
          <p:cNvCxnSpPr>
            <a:cxnSpLocks/>
          </p:cNvCxnSpPr>
          <p:nvPr/>
        </p:nvCxnSpPr>
        <p:spPr>
          <a:xfrm flipH="1" flipV="1">
            <a:off x="4343400" y="1155700"/>
            <a:ext cx="3962400" cy="42545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517396-D7E9-46C9-8B47-A2D1548C6F96}"/>
              </a:ext>
            </a:extLst>
          </p:cNvPr>
          <p:cNvCxnSpPr>
            <a:cxnSpLocks/>
          </p:cNvCxnSpPr>
          <p:nvPr/>
        </p:nvCxnSpPr>
        <p:spPr>
          <a:xfrm flipV="1">
            <a:off x="5473700" y="2349500"/>
            <a:ext cx="1765300" cy="189230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A47B9F-5F27-E29B-31BC-324170DAFBD9}"/>
              </a:ext>
            </a:extLst>
          </p:cNvPr>
          <p:cNvSpPr txBox="1"/>
          <p:nvPr/>
        </p:nvSpPr>
        <p:spPr>
          <a:xfrm>
            <a:off x="8995470" y="933966"/>
            <a:ext cx="2819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Eigenvalue 1 = 1.63</a:t>
            </a:r>
          </a:p>
          <a:p>
            <a:r>
              <a:rPr lang="en-US" sz="2400" dirty="0">
                <a:solidFill>
                  <a:srgbClr val="00B050"/>
                </a:solidFill>
              </a:rPr>
              <a:t>Eigenvalue 2 = 0.37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Total variance = 2</a:t>
            </a:r>
          </a:p>
        </p:txBody>
      </p:sp>
    </p:spTree>
    <p:extLst>
      <p:ext uri="{BB962C8B-B14F-4D97-AF65-F5344CB8AC3E}">
        <p14:creationId xmlns:p14="http://schemas.microsoft.com/office/powerpoint/2010/main" val="2809643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0494C46-C7E2-6149-A8E5-ACC95DB3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measured </a:t>
            </a:r>
            <a:br>
              <a:rPr lang="en-US" sz="32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US" sz="48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traits </a:t>
            </a:r>
            <a:br>
              <a:rPr lang="en-US" sz="48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each of</a:t>
            </a:r>
            <a:br>
              <a:rPr lang="en-US" sz="48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800" b="1" kern="12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200 dogs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63A75E9-8921-5F4F-B1D3-93E1FE5A0A9A}"/>
              </a:ext>
            </a:extLst>
          </p:cNvPr>
          <p:cNvSpPr/>
          <p:nvPr/>
        </p:nvSpPr>
        <p:spPr>
          <a:xfrm>
            <a:off x="5075256" y="1331910"/>
            <a:ext cx="6779860" cy="41753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0" indent="-742950">
              <a:lnSpc>
                <a:spcPct val="110000"/>
              </a:lnSpc>
              <a:buFont typeface="+mj-lt"/>
              <a:buAutoNum type="arabicPeriod"/>
            </a:pPr>
            <a:r>
              <a:rPr lang="en-AU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Mass (kg)</a:t>
            </a:r>
          </a:p>
          <a:p>
            <a:pPr marL="742950" lvl="0" indent="-742950">
              <a:lnSpc>
                <a:spcPct val="110000"/>
              </a:lnSpc>
              <a:buFont typeface="+mj-lt"/>
              <a:buAutoNum type="arabicPeriod"/>
            </a:pPr>
            <a:r>
              <a:rPr lang="en-AU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Beard length </a:t>
            </a:r>
            <a:r>
              <a:rPr lang="en-A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(cm)</a:t>
            </a:r>
          </a:p>
          <a:p>
            <a:pPr marL="742950" lvl="0" indent="-742950">
              <a:lnSpc>
                <a:spcPct val="110000"/>
              </a:lnSpc>
              <a:buFont typeface="+mj-lt"/>
              <a:buAutoNum type="arabicPeriod"/>
            </a:pPr>
            <a:r>
              <a:rPr lang="en-AU" sz="3600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Yappiness</a:t>
            </a:r>
            <a:r>
              <a:rPr lang="en-AU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A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(human cortisol level)</a:t>
            </a:r>
          </a:p>
          <a:p>
            <a:pPr marL="742950" lvl="0" indent="-742950">
              <a:lnSpc>
                <a:spcPct val="110000"/>
              </a:lnSpc>
              <a:buFont typeface="+mj-lt"/>
              <a:buAutoNum type="arabicPeriod"/>
            </a:pPr>
            <a:r>
              <a:rPr lang="en-AU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Rat Face Index </a:t>
            </a:r>
            <a:r>
              <a:rPr lang="en-A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(RFI; unitless)</a:t>
            </a:r>
          </a:p>
          <a:p>
            <a:pPr marL="742950" lvl="0" indent="-742950">
              <a:lnSpc>
                <a:spcPct val="110000"/>
              </a:lnSpc>
              <a:buFont typeface="+mj-lt"/>
              <a:buAutoNum type="arabicPeriod"/>
            </a:pPr>
            <a:r>
              <a:rPr lang="en-AU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Objectively cute </a:t>
            </a:r>
            <a:r>
              <a:rPr lang="en-A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(human oxytocin level)</a:t>
            </a:r>
          </a:p>
          <a:p>
            <a:pPr marL="742950" lvl="0" indent="-742950">
              <a:lnSpc>
                <a:spcPct val="110000"/>
              </a:lnSpc>
              <a:buFont typeface="+mj-lt"/>
              <a:buAutoNum type="arabicPeriod"/>
            </a:pPr>
            <a:r>
              <a:rPr lang="en-AU" sz="36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Dog attacks per year </a:t>
            </a:r>
            <a:r>
              <a:rPr lang="en-AU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(a rate)</a:t>
            </a:r>
            <a:endParaRPr lang="en-AU" sz="3200" dirty="0">
              <a:solidFill>
                <a:schemeClr val="accent1">
                  <a:lumMod val="60000"/>
                  <a:lumOff val="40000"/>
                </a:schemeClr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428357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F96D39-4E40-6488-F321-337075E2C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6"/>
          <a:stretch/>
        </p:blipFill>
        <p:spPr>
          <a:xfrm>
            <a:off x="2667000" y="749300"/>
            <a:ext cx="6858000" cy="61087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805E7D-266A-FFAA-3799-E20378B5A5D1}"/>
              </a:ext>
            </a:extLst>
          </p:cNvPr>
          <p:cNvCxnSpPr>
            <a:cxnSpLocks/>
          </p:cNvCxnSpPr>
          <p:nvPr/>
        </p:nvCxnSpPr>
        <p:spPr>
          <a:xfrm flipH="1" flipV="1">
            <a:off x="4343400" y="1155700"/>
            <a:ext cx="3962400" cy="42545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517396-D7E9-46C9-8B47-A2D1548C6F96}"/>
              </a:ext>
            </a:extLst>
          </p:cNvPr>
          <p:cNvCxnSpPr>
            <a:cxnSpLocks/>
          </p:cNvCxnSpPr>
          <p:nvPr/>
        </p:nvCxnSpPr>
        <p:spPr>
          <a:xfrm flipV="1">
            <a:off x="5473700" y="2349500"/>
            <a:ext cx="1765300" cy="189230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AA47B9F-5F27-E29B-31BC-324170DAFBD9}"/>
              </a:ext>
            </a:extLst>
          </p:cNvPr>
          <p:cNvSpPr txBox="1"/>
          <p:nvPr/>
        </p:nvSpPr>
        <p:spPr>
          <a:xfrm>
            <a:off x="8995470" y="933966"/>
            <a:ext cx="2819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Eigenvalue 1 = 1.63</a:t>
            </a:r>
          </a:p>
          <a:p>
            <a:r>
              <a:rPr lang="en-US" sz="2400" dirty="0">
                <a:solidFill>
                  <a:srgbClr val="00B050"/>
                </a:solidFill>
              </a:rPr>
              <a:t>Eigenvalue 2 = 0.37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Total variance = 2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1C549F2-FBD2-474A-26FC-E7C01F3C9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0028" y="2159000"/>
            <a:ext cx="5651500" cy="889000"/>
          </a:xfrm>
          <a:prstGeom prst="rect">
            <a:avLst/>
          </a:prstGeom>
          <a:ln w="38100">
            <a:solidFill>
              <a:srgbClr val="C00000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080B14-F75C-601F-6FD7-7210B63661EA}"/>
              </a:ext>
            </a:extLst>
          </p:cNvPr>
          <p:cNvSpPr txBox="1"/>
          <p:nvPr/>
        </p:nvSpPr>
        <p:spPr>
          <a:xfrm>
            <a:off x="9031734" y="2481848"/>
            <a:ext cx="877163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Monaco" pitchFamily="2" charset="77"/>
              </a:rPr>
              <a:t>1.000</a:t>
            </a:r>
          </a:p>
          <a:p>
            <a:pPr algn="ctr"/>
            <a:r>
              <a:rPr lang="en-US" sz="1500" dirty="0">
                <a:latin typeface="Monaco" pitchFamily="2" charset="77"/>
              </a:rPr>
              <a:t>-0.630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7B20A6-63A4-F7FE-E147-B089D3B83FED}"/>
              </a:ext>
            </a:extLst>
          </p:cNvPr>
          <p:cNvSpPr txBox="1"/>
          <p:nvPr/>
        </p:nvSpPr>
        <p:spPr>
          <a:xfrm>
            <a:off x="11028410" y="2480330"/>
            <a:ext cx="877163" cy="55399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1500" dirty="0">
                <a:latin typeface="Monaco" pitchFamily="2" charset="77"/>
              </a:rPr>
              <a:t>-0.630</a:t>
            </a:r>
          </a:p>
          <a:p>
            <a:pPr algn="ctr"/>
            <a:r>
              <a:rPr lang="en-US" sz="1500" dirty="0">
                <a:latin typeface="Monaco" pitchFamily="2" charset="77"/>
              </a:rPr>
              <a:t>1.000</a:t>
            </a:r>
          </a:p>
        </p:txBody>
      </p:sp>
    </p:spTree>
    <p:extLst>
      <p:ext uri="{BB962C8B-B14F-4D97-AF65-F5344CB8AC3E}">
        <p14:creationId xmlns:p14="http://schemas.microsoft.com/office/powerpoint/2010/main" val="253988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F96D39-4E40-6488-F321-337075E2CE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926"/>
          <a:stretch/>
        </p:blipFill>
        <p:spPr>
          <a:xfrm>
            <a:off x="2667000" y="749300"/>
            <a:ext cx="6858000" cy="610870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6805E7D-266A-FFAA-3799-E20378B5A5D1}"/>
              </a:ext>
            </a:extLst>
          </p:cNvPr>
          <p:cNvCxnSpPr>
            <a:cxnSpLocks/>
          </p:cNvCxnSpPr>
          <p:nvPr/>
        </p:nvCxnSpPr>
        <p:spPr>
          <a:xfrm flipH="1" flipV="1">
            <a:off x="4343400" y="1155700"/>
            <a:ext cx="3962400" cy="425450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517396-D7E9-46C9-8B47-A2D1548C6F96}"/>
              </a:ext>
            </a:extLst>
          </p:cNvPr>
          <p:cNvCxnSpPr>
            <a:cxnSpLocks/>
          </p:cNvCxnSpPr>
          <p:nvPr/>
        </p:nvCxnSpPr>
        <p:spPr>
          <a:xfrm flipV="1">
            <a:off x="5473700" y="2349500"/>
            <a:ext cx="1765300" cy="1892300"/>
          </a:xfrm>
          <a:prstGeom prst="straightConnector1">
            <a:avLst/>
          </a:prstGeom>
          <a:ln w="57150">
            <a:solidFill>
              <a:srgbClr val="00B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0510998-A554-639C-ED14-FACA4E4409A0}"/>
              </a:ext>
            </a:extLst>
          </p:cNvPr>
          <p:cNvSpPr txBox="1"/>
          <p:nvPr/>
        </p:nvSpPr>
        <p:spPr>
          <a:xfrm>
            <a:off x="1786830" y="83404"/>
            <a:ext cx="9139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PC1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explains 81% of the total variance in both original variables!!!</a:t>
            </a:r>
          </a:p>
          <a:p>
            <a:pPr algn="ctr"/>
            <a:r>
              <a:rPr lang="en-US" sz="2400" b="1" dirty="0">
                <a:solidFill>
                  <a:srgbClr val="00B05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PC2</a:t>
            </a:r>
            <a:r>
              <a:rPr lang="en-US" sz="2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24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explains the remaining 19%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A62327-328A-7993-DBC0-2E0F77C284E4}"/>
              </a:ext>
            </a:extLst>
          </p:cNvPr>
          <p:cNvSpPr txBox="1"/>
          <p:nvPr/>
        </p:nvSpPr>
        <p:spPr>
          <a:xfrm>
            <a:off x="8995470" y="933966"/>
            <a:ext cx="2819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Eigenvalue 1 = 1.63</a:t>
            </a:r>
          </a:p>
          <a:p>
            <a:r>
              <a:rPr lang="en-US" sz="2400" dirty="0">
                <a:solidFill>
                  <a:srgbClr val="00B050"/>
                </a:solidFill>
              </a:rPr>
              <a:t>Eigenvalue 2 = 0.37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Total variance = 2</a:t>
            </a:r>
          </a:p>
        </p:txBody>
      </p:sp>
    </p:spTree>
    <p:extLst>
      <p:ext uri="{BB962C8B-B14F-4D97-AF65-F5344CB8AC3E}">
        <p14:creationId xmlns:p14="http://schemas.microsoft.com/office/powerpoint/2010/main" val="7521248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ADC94B2-5E59-7D4C-B421-D9DD9D6E9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265" y="0"/>
            <a:ext cx="684947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3E21F8-EDAF-CEEB-A08E-A2E38E4EF6AF}"/>
              </a:ext>
            </a:extLst>
          </p:cNvPr>
          <p:cNvSpPr txBox="1"/>
          <p:nvPr/>
        </p:nvSpPr>
        <p:spPr>
          <a:xfrm>
            <a:off x="3048000" y="6534833"/>
            <a:ext cx="60960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FF000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PC1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(explains 81% of the total variance in both original variables)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DF829-6679-9425-77BE-82561FAE7E5F}"/>
              </a:ext>
            </a:extLst>
          </p:cNvPr>
          <p:cNvSpPr txBox="1"/>
          <p:nvPr/>
        </p:nvSpPr>
        <p:spPr>
          <a:xfrm rot="16200000">
            <a:off x="-184746" y="3182033"/>
            <a:ext cx="6096000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rgbClr val="00B050"/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PC2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 </a:t>
            </a:r>
            <a:r>
              <a:rPr lang="en-US" sz="1400" dirty="0">
                <a:latin typeface="Arial" panose="020B0604020202020204" pitchFamily="34" charset="0"/>
                <a:ea typeface="Cambria Math" panose="02040503050406030204" pitchFamily="18" charset="0"/>
                <a:cs typeface="Arial" panose="020B0604020202020204" pitchFamily="34" charset="0"/>
              </a:rPr>
              <a:t>(explains the remaining 19%)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B65ACA-630B-C294-909F-D845618530E7}"/>
              </a:ext>
            </a:extLst>
          </p:cNvPr>
          <p:cNvSpPr txBox="1"/>
          <p:nvPr/>
        </p:nvSpPr>
        <p:spPr>
          <a:xfrm>
            <a:off x="9143122" y="6211668"/>
            <a:ext cx="1885773" cy="64633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High cuteness</a:t>
            </a:r>
          </a:p>
          <a:p>
            <a:r>
              <a:rPr lang="en-US" dirty="0">
                <a:solidFill>
                  <a:srgbClr val="FF0000"/>
                </a:solidFill>
              </a:rPr>
              <a:t>Low rat face index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1111DE-C13D-09C1-B39F-8DA470C9FAD4}"/>
              </a:ext>
            </a:extLst>
          </p:cNvPr>
          <p:cNvSpPr txBox="1"/>
          <p:nvPr/>
        </p:nvSpPr>
        <p:spPr>
          <a:xfrm>
            <a:off x="1163105" y="6211669"/>
            <a:ext cx="1929952" cy="646331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pPr algn="r"/>
            <a:r>
              <a:rPr lang="en-US" dirty="0">
                <a:solidFill>
                  <a:srgbClr val="FF0000"/>
                </a:solidFill>
              </a:rPr>
              <a:t>Low cuteness</a:t>
            </a:r>
          </a:p>
          <a:p>
            <a:pPr algn="r"/>
            <a:r>
              <a:rPr lang="en-US" dirty="0">
                <a:solidFill>
                  <a:srgbClr val="FF0000"/>
                </a:solidFill>
              </a:rPr>
              <a:t>High rat face index</a:t>
            </a:r>
          </a:p>
        </p:txBody>
      </p:sp>
    </p:spTree>
    <p:extLst>
      <p:ext uri="{BB962C8B-B14F-4D97-AF65-F5344CB8AC3E}">
        <p14:creationId xmlns:p14="http://schemas.microsoft.com/office/powerpoint/2010/main" val="18152718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A1E5FCF2-5546-C742-A1FD-F8BE6F45D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566576"/>
            <a:ext cx="10515601" cy="11430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about the rest of the dog traits?</a:t>
            </a:r>
          </a:p>
        </p:txBody>
      </p:sp>
    </p:spTree>
    <p:extLst>
      <p:ext uri="{BB962C8B-B14F-4D97-AF65-F5344CB8AC3E}">
        <p14:creationId xmlns:p14="http://schemas.microsoft.com/office/powerpoint/2010/main" val="29507608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waterfall chart&#10;&#10;Description automatically generated">
            <a:extLst>
              <a:ext uri="{FF2B5EF4-FFF2-40B4-BE49-F238E27FC236}">
                <a16:creationId xmlns:a16="http://schemas.microsoft.com/office/drawing/2014/main" id="{02110C5B-FD45-1E47-AD86-F5EA935C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302" y="0"/>
            <a:ext cx="68933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4994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CC16377-7AB1-FB49-88AF-76134A35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58" y="0"/>
            <a:ext cx="6866883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2AD413F-1E81-604F-A653-D091FCCFAE72}"/>
              </a:ext>
            </a:extLst>
          </p:cNvPr>
          <p:cNvSpPr txBox="1"/>
          <p:nvPr/>
        </p:nvSpPr>
        <p:spPr>
          <a:xfrm>
            <a:off x="9529441" y="5296137"/>
            <a:ext cx="2340705" cy="1569660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Yappy little shit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Pretty much a rat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Not cute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Short beard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15FD55-E3D2-CA41-8862-0B3CDF9DE4F0}"/>
              </a:ext>
            </a:extLst>
          </p:cNvPr>
          <p:cNvSpPr txBox="1"/>
          <p:nvPr/>
        </p:nvSpPr>
        <p:spPr>
          <a:xfrm>
            <a:off x="274718" y="5296138"/>
            <a:ext cx="2751648" cy="1569660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High cuteness</a:t>
            </a:r>
          </a:p>
          <a:p>
            <a:pPr algn="r"/>
            <a:r>
              <a:rPr lang="en-US" sz="2400" dirty="0">
                <a:solidFill>
                  <a:schemeClr val="accent4"/>
                </a:solidFill>
              </a:rPr>
              <a:t>Long beards</a:t>
            </a:r>
          </a:p>
          <a:p>
            <a:pPr algn="r"/>
            <a:r>
              <a:rPr lang="en-US" sz="2400" dirty="0">
                <a:solidFill>
                  <a:schemeClr val="accent4"/>
                </a:solidFill>
              </a:rPr>
              <a:t>Not yappy</a:t>
            </a:r>
          </a:p>
          <a:p>
            <a:pPr algn="r"/>
            <a:r>
              <a:rPr lang="en-US" sz="2400" dirty="0">
                <a:solidFill>
                  <a:schemeClr val="accent4"/>
                </a:solidFill>
              </a:rPr>
              <a:t>Low RFI</a:t>
            </a:r>
          </a:p>
        </p:txBody>
      </p:sp>
    </p:spTree>
    <p:extLst>
      <p:ext uri="{BB962C8B-B14F-4D97-AF65-F5344CB8AC3E}">
        <p14:creationId xmlns:p14="http://schemas.microsoft.com/office/powerpoint/2010/main" val="654092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CC16377-7AB1-FB49-88AF-76134A35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58" y="0"/>
            <a:ext cx="6866883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20C12B5-42F7-5D42-AC79-63378739BA0F}"/>
              </a:ext>
            </a:extLst>
          </p:cNvPr>
          <p:cNvSpPr/>
          <p:nvPr/>
        </p:nvSpPr>
        <p:spPr>
          <a:xfrm>
            <a:off x="140058" y="164758"/>
            <a:ext cx="4776326" cy="2308324"/>
          </a:xfrm>
          <a:prstGeom prst="rect">
            <a:avLst/>
          </a:prstGeom>
          <a:solidFill>
            <a:schemeClr val="bg1"/>
          </a:solidFill>
          <a:ln>
            <a:solidFill>
              <a:schemeClr val="accent4"/>
            </a:solidFill>
          </a:ln>
        </p:spPr>
        <p:txBody>
          <a:bodyPr wrap="square">
            <a:spAutoFit/>
          </a:bodyPr>
          <a:lstStyle/>
          <a:p>
            <a:r>
              <a:rPr lang="en-US" b="1" dirty="0"/>
              <a:t>LOADINGS</a:t>
            </a:r>
          </a:p>
          <a:p>
            <a:r>
              <a:rPr lang="en-US" dirty="0"/>
              <a:t>			</a:t>
            </a:r>
            <a:r>
              <a:rPr lang="en-US" b="1" dirty="0"/>
              <a:t>PC 1	PC2</a:t>
            </a:r>
          </a:p>
          <a:p>
            <a:r>
              <a:rPr lang="en-US" dirty="0"/>
              <a:t>Log(Mass)		0	0.704</a:t>
            </a:r>
          </a:p>
          <a:p>
            <a:r>
              <a:rPr lang="en-US" dirty="0"/>
              <a:t>Beard length (cm)		-0.512	0</a:t>
            </a:r>
          </a:p>
          <a:p>
            <a:r>
              <a:rPr lang="en-US" dirty="0" err="1"/>
              <a:t>Yappiness</a:t>
            </a:r>
            <a:r>
              <a:rPr lang="en-US" dirty="0"/>
              <a:t>			0.519	0</a:t>
            </a:r>
          </a:p>
          <a:p>
            <a:r>
              <a:rPr lang="en-US" dirty="0"/>
              <a:t>Rat Face Index		0.482	0</a:t>
            </a:r>
          </a:p>
          <a:p>
            <a:r>
              <a:rPr lang="en-US" dirty="0"/>
              <a:t>Objectively cute		-0.484	0</a:t>
            </a:r>
          </a:p>
          <a:p>
            <a:r>
              <a:rPr lang="en-US" dirty="0"/>
              <a:t>Dog attacks / year		0	0.707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A454E7E-17E6-754D-B25E-5CF3B5A280A3}"/>
              </a:ext>
            </a:extLst>
          </p:cNvPr>
          <p:cNvSpPr txBox="1"/>
          <p:nvPr/>
        </p:nvSpPr>
        <p:spPr>
          <a:xfrm>
            <a:off x="9529441" y="5296137"/>
            <a:ext cx="2340705" cy="1569660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Yappy little shit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Pretty much a rat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Not cute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Short beard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46EEDDB-AA37-B84D-A297-3A3474BF2007}"/>
              </a:ext>
            </a:extLst>
          </p:cNvPr>
          <p:cNvSpPr txBox="1"/>
          <p:nvPr/>
        </p:nvSpPr>
        <p:spPr>
          <a:xfrm>
            <a:off x="274718" y="5296138"/>
            <a:ext cx="2751648" cy="1569660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High cuteness</a:t>
            </a:r>
          </a:p>
          <a:p>
            <a:pPr algn="r"/>
            <a:r>
              <a:rPr lang="en-US" sz="2400" dirty="0">
                <a:solidFill>
                  <a:schemeClr val="accent4"/>
                </a:solidFill>
              </a:rPr>
              <a:t>Long beards</a:t>
            </a:r>
          </a:p>
          <a:p>
            <a:pPr algn="r"/>
            <a:r>
              <a:rPr lang="en-US" sz="2400" dirty="0">
                <a:solidFill>
                  <a:schemeClr val="accent4"/>
                </a:solidFill>
              </a:rPr>
              <a:t>Not yappy</a:t>
            </a:r>
          </a:p>
          <a:p>
            <a:pPr algn="r"/>
            <a:r>
              <a:rPr lang="en-US" sz="2400" dirty="0">
                <a:solidFill>
                  <a:schemeClr val="accent4"/>
                </a:solidFill>
              </a:rPr>
              <a:t>Low RFI</a:t>
            </a:r>
          </a:p>
        </p:txBody>
      </p:sp>
    </p:spTree>
    <p:extLst>
      <p:ext uri="{BB962C8B-B14F-4D97-AF65-F5344CB8AC3E}">
        <p14:creationId xmlns:p14="http://schemas.microsoft.com/office/powerpoint/2010/main" val="17245993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1CC16377-7AB1-FB49-88AF-76134A359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2558" y="0"/>
            <a:ext cx="6866883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609FDA-A016-1643-A4A2-24F1C7C5CB35}"/>
              </a:ext>
            </a:extLst>
          </p:cNvPr>
          <p:cNvSpPr txBox="1"/>
          <p:nvPr/>
        </p:nvSpPr>
        <p:spPr>
          <a:xfrm>
            <a:off x="9529441" y="5296137"/>
            <a:ext cx="2340705" cy="1569660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4"/>
                </a:solidFill>
              </a:rPr>
              <a:t>Yappy little shit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Pretty much a rat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Not cute</a:t>
            </a:r>
          </a:p>
          <a:p>
            <a:r>
              <a:rPr lang="en-US" sz="2400" dirty="0">
                <a:solidFill>
                  <a:schemeClr val="accent4"/>
                </a:solidFill>
              </a:rPr>
              <a:t>Short beard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CD1672-F729-4143-9C71-C1D5B1501717}"/>
              </a:ext>
            </a:extLst>
          </p:cNvPr>
          <p:cNvSpPr txBox="1"/>
          <p:nvPr/>
        </p:nvSpPr>
        <p:spPr>
          <a:xfrm>
            <a:off x="274718" y="5296138"/>
            <a:ext cx="2751648" cy="1569660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High cuteness</a:t>
            </a:r>
          </a:p>
          <a:p>
            <a:pPr algn="r"/>
            <a:r>
              <a:rPr lang="en-US" sz="2400" dirty="0">
                <a:solidFill>
                  <a:schemeClr val="accent4"/>
                </a:solidFill>
              </a:rPr>
              <a:t>Long beards</a:t>
            </a:r>
          </a:p>
          <a:p>
            <a:pPr algn="r"/>
            <a:r>
              <a:rPr lang="en-US" sz="2400" dirty="0">
                <a:solidFill>
                  <a:schemeClr val="accent4"/>
                </a:solidFill>
              </a:rPr>
              <a:t>Not yappy</a:t>
            </a:r>
          </a:p>
          <a:p>
            <a:pPr algn="r"/>
            <a:r>
              <a:rPr lang="en-US" sz="2400" dirty="0">
                <a:solidFill>
                  <a:schemeClr val="accent4"/>
                </a:solidFill>
              </a:rPr>
              <a:t>Low RFI</a:t>
            </a:r>
          </a:p>
        </p:txBody>
      </p:sp>
      <p:pic>
        <p:nvPicPr>
          <p:cNvPr id="9" name="Picture 8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B78422E2-B806-234B-8ECF-FC63F9CD7EB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3" t="2841" r="28411" b="12919"/>
          <a:stretch/>
        </p:blipFill>
        <p:spPr>
          <a:xfrm rot="5400000">
            <a:off x="7912982" y="3608374"/>
            <a:ext cx="1105128" cy="1067027"/>
          </a:xfrm>
          <a:prstGeom prst="rect">
            <a:avLst/>
          </a:prstGeom>
        </p:spPr>
      </p:pic>
      <p:pic>
        <p:nvPicPr>
          <p:cNvPr id="10" name="Picture 9" descr="A dog lying on the floor&#10;&#10;Description automatically generated">
            <a:extLst>
              <a:ext uri="{FF2B5EF4-FFF2-40B4-BE49-F238E27FC236}">
                <a16:creationId xmlns:a16="http://schemas.microsoft.com/office/drawing/2014/main" id="{E5043897-15DE-9F46-8846-B011EDE451F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462" t="7971" r="28410" b="19003"/>
          <a:stretch/>
        </p:blipFill>
        <p:spPr>
          <a:xfrm rot="5400000">
            <a:off x="7951409" y="1879214"/>
            <a:ext cx="1105128" cy="990173"/>
          </a:xfrm>
          <a:prstGeom prst="rect">
            <a:avLst/>
          </a:prstGeom>
        </p:spPr>
      </p:pic>
      <p:pic>
        <p:nvPicPr>
          <p:cNvPr id="11" name="Picture 10" descr="A picture containing indoor, dog, mammal&#10;&#10;Description automatically generated">
            <a:extLst>
              <a:ext uri="{FF2B5EF4-FFF2-40B4-BE49-F238E27FC236}">
                <a16:creationId xmlns:a16="http://schemas.microsoft.com/office/drawing/2014/main" id="{A1FFD302-36A8-6F4A-9AFE-4B548B8855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503" t="10888" r="30577" b="25932"/>
          <a:stretch/>
        </p:blipFill>
        <p:spPr>
          <a:xfrm rot="5400000">
            <a:off x="3539039" y="3628282"/>
            <a:ext cx="1105127" cy="971188"/>
          </a:xfrm>
          <a:prstGeom prst="rect">
            <a:avLst/>
          </a:prstGeom>
        </p:spPr>
      </p:pic>
      <p:pic>
        <p:nvPicPr>
          <p:cNvPr id="12" name="Picture 11" descr="A dog lying on a rug&#10;&#10;Description automatically generated with medium confidence">
            <a:extLst>
              <a:ext uri="{FF2B5EF4-FFF2-40B4-BE49-F238E27FC236}">
                <a16:creationId xmlns:a16="http://schemas.microsoft.com/office/drawing/2014/main" id="{DE924E1A-2D13-294E-91D1-C60433FCFCE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3744" t="7972" r="14051" b="7790"/>
          <a:stretch/>
        </p:blipFill>
        <p:spPr>
          <a:xfrm rot="5400000">
            <a:off x="4551339" y="570808"/>
            <a:ext cx="1105131" cy="966976"/>
          </a:xfrm>
          <a:prstGeom prst="rect">
            <a:avLst/>
          </a:prstGeom>
        </p:spPr>
      </p:pic>
      <p:pic>
        <p:nvPicPr>
          <p:cNvPr id="13" name="Picture 12" descr="A dog lying on a couch&#10;&#10;Description automatically generated">
            <a:extLst>
              <a:ext uri="{FF2B5EF4-FFF2-40B4-BE49-F238E27FC236}">
                <a16:creationId xmlns:a16="http://schemas.microsoft.com/office/drawing/2014/main" id="{99451F03-0407-AB4F-9734-C1983A56BA6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5948" t="12103" r="28667" b="28410"/>
          <a:stretch/>
        </p:blipFill>
        <p:spPr>
          <a:xfrm>
            <a:off x="4633053" y="3734585"/>
            <a:ext cx="876495" cy="110513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84C320D-21D7-A64D-9DE8-1BCFF5E01A53}"/>
              </a:ext>
            </a:extLst>
          </p:cNvPr>
          <p:cNvSpPr txBox="1"/>
          <p:nvPr/>
        </p:nvSpPr>
        <p:spPr>
          <a:xfrm>
            <a:off x="983012" y="164758"/>
            <a:ext cx="2222166" cy="1200329"/>
          </a:xfrm>
          <a:prstGeom prst="rect">
            <a:avLst/>
          </a:prstGeom>
          <a:solidFill>
            <a:srgbClr val="FFFFFF">
              <a:alpha val="70000"/>
            </a:srgbClr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4"/>
                </a:solidFill>
              </a:rPr>
              <a:t>Large dogs that eat yappy little rat-dogs</a:t>
            </a:r>
          </a:p>
        </p:txBody>
      </p:sp>
    </p:spTree>
    <p:extLst>
      <p:ext uri="{BB962C8B-B14F-4D97-AF65-F5344CB8AC3E}">
        <p14:creationId xmlns:p14="http://schemas.microsoft.com/office/powerpoint/2010/main" val="480029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2" name="Picture 8" descr="Allinone Plastic Ruler Flexible Ruler with inches and Metric Measuring Tool  12&amp;quot; and 6&amp;quot; inch (2 Pieces) : Amazon.com.au: Stationery &amp;amp; Office Products">
            <a:extLst>
              <a:ext uri="{FF2B5EF4-FFF2-40B4-BE49-F238E27FC236}">
                <a16:creationId xmlns:a16="http://schemas.microsoft.com/office/drawing/2014/main" id="{D5AE5A07-A98E-724D-8B11-745D65BA95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790705"/>
            <a:ext cx="5291666" cy="527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Australian Dollar - Overview, History, Current Forex Rates">
            <a:extLst>
              <a:ext uri="{FF2B5EF4-FFF2-40B4-BE49-F238E27FC236}">
                <a16:creationId xmlns:a16="http://schemas.microsoft.com/office/drawing/2014/main" id="{01394F93-8C57-E144-9619-A0E0B8EA5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7" r="9745" b="1"/>
          <a:stretch/>
        </p:blipFill>
        <p:spPr bwMode="auto">
          <a:xfrm>
            <a:off x="6256865" y="748173"/>
            <a:ext cx="5291667" cy="5361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6839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494C46-C7E2-6149-A8E5-ACC95DB3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74638"/>
            <a:ext cx="10515601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Rat Face Index (RFI; unitless)</a:t>
            </a:r>
          </a:p>
        </p:txBody>
      </p: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2D362A92-AFF0-CD4A-9CE8-A139BBD47DAC}"/>
              </a:ext>
            </a:extLst>
          </p:cNvPr>
          <p:cNvGrpSpPr/>
          <p:nvPr/>
        </p:nvGrpSpPr>
        <p:grpSpPr>
          <a:xfrm>
            <a:off x="4092017" y="2118773"/>
            <a:ext cx="3629176" cy="4352367"/>
            <a:chOff x="227387" y="1204373"/>
            <a:chExt cx="4543866" cy="5449329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8FC63D38-E157-6E47-BE78-2AE984F1C8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356" r="26246" b="14775"/>
            <a:stretch/>
          </p:blipFill>
          <p:spPr bwMode="auto">
            <a:xfrm>
              <a:off x="227387" y="1204373"/>
              <a:ext cx="4543866" cy="54493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11CD3C8F-31E1-314B-AFAF-406CED6AE2DF}"/>
                </a:ext>
              </a:extLst>
            </p:cNvPr>
            <p:cNvCxnSpPr>
              <a:cxnSpLocks/>
            </p:cNvCxnSpPr>
            <p:nvPr/>
          </p:nvCxnSpPr>
          <p:spPr>
            <a:xfrm>
              <a:off x="2365866" y="5479810"/>
              <a:ext cx="407773" cy="0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EFBBE17D-CC66-D94C-A121-02CB7791B8E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10958" y="3762221"/>
              <a:ext cx="654908" cy="1717589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73984EC9-231B-5B4E-AD04-8ACFCCC7AB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3639" y="3762220"/>
              <a:ext cx="556054" cy="1717589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369797B1-B23B-664D-84D8-98BE1F93748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10958" y="4775475"/>
              <a:ext cx="654909" cy="704335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DCCFCFD3-3D15-1847-B0E0-95C1388970A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73639" y="4775474"/>
              <a:ext cx="654908" cy="704336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BA094E4-F651-0B44-8600-5E6AE66479C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4040" y="5479810"/>
              <a:ext cx="201826" cy="284206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0102F59-4C74-0747-AE63-3A7641ED02B4}"/>
                </a:ext>
              </a:extLst>
            </p:cNvPr>
            <p:cNvCxnSpPr>
              <a:cxnSpLocks/>
            </p:cNvCxnSpPr>
            <p:nvPr/>
          </p:nvCxnSpPr>
          <p:spPr>
            <a:xfrm>
              <a:off x="2773639" y="5479809"/>
              <a:ext cx="148280" cy="284207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C729FD0-6E00-F742-83EF-DC60AC56DC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21919" y="4775473"/>
              <a:ext cx="506628" cy="988543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8094EDE-A3F8-0F4A-BBD8-CFE2721114F9}"/>
                </a:ext>
              </a:extLst>
            </p:cNvPr>
            <p:cNvCxnSpPr>
              <a:cxnSpLocks/>
            </p:cNvCxnSpPr>
            <p:nvPr/>
          </p:nvCxnSpPr>
          <p:spPr>
            <a:xfrm>
              <a:off x="3329691" y="3762219"/>
              <a:ext cx="98856" cy="1013254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B279E06-52DA-2B40-8A26-F726ED831F29}"/>
                </a:ext>
              </a:extLst>
            </p:cNvPr>
            <p:cNvCxnSpPr>
              <a:cxnSpLocks/>
            </p:cNvCxnSpPr>
            <p:nvPr/>
          </p:nvCxnSpPr>
          <p:spPr>
            <a:xfrm>
              <a:off x="1710958" y="3762219"/>
              <a:ext cx="0" cy="1013254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E91FC75-BDDC-F34D-82B6-E4E6B302506A}"/>
                </a:ext>
              </a:extLst>
            </p:cNvPr>
            <p:cNvCxnSpPr>
              <a:cxnSpLocks/>
            </p:cNvCxnSpPr>
            <p:nvPr/>
          </p:nvCxnSpPr>
          <p:spPr>
            <a:xfrm>
              <a:off x="1710958" y="4775472"/>
              <a:ext cx="453082" cy="988543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786E6CB-D564-C94A-A119-677F8B5371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29691" y="1859281"/>
              <a:ext cx="654908" cy="1902938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B90A061-9FA1-6B40-B517-A5224DD3514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03168" y="1958135"/>
              <a:ext cx="807789" cy="1804084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52F4910-A857-3C43-8A9C-F39F19E3F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68840" y="1859278"/>
              <a:ext cx="1515758" cy="1112106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82A0B78A-6F7E-5244-8D7F-3C158FBEAEF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10957" y="3762217"/>
              <a:ext cx="1618735" cy="2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767ACAAA-BF8A-8F4F-A637-F477BDCFFD65}"/>
                </a:ext>
              </a:extLst>
            </p:cNvPr>
            <p:cNvCxnSpPr>
              <a:cxnSpLocks/>
            </p:cNvCxnSpPr>
            <p:nvPr/>
          </p:nvCxnSpPr>
          <p:spPr>
            <a:xfrm>
              <a:off x="903167" y="1958130"/>
              <a:ext cx="1565673" cy="1013254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433F4958-B132-D642-A918-10C38EE215A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468840" y="2971384"/>
              <a:ext cx="860851" cy="790831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2EA9135-FF1F-5747-A74D-D5686794B3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710957" y="2971382"/>
              <a:ext cx="757881" cy="790833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138E44A-DF46-7845-AF0B-35E3B7DEAC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164039" y="5764015"/>
              <a:ext cx="757880" cy="0"/>
            </a:xfrm>
            <a:prstGeom prst="line">
              <a:avLst/>
            </a:prstGeom>
            <a:ln w="15875">
              <a:solidFill>
                <a:srgbClr val="FFFF00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 descr="A dog lying on the floor&#10;&#10;Description automatically generated with medium confidence">
            <a:extLst>
              <a:ext uri="{FF2B5EF4-FFF2-40B4-BE49-F238E27FC236}">
                <a16:creationId xmlns:a16="http://schemas.microsoft.com/office/drawing/2014/main" id="{F47E4FCF-5055-144D-899C-F340769BCC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53" t="2841" r="28411" b="12919"/>
          <a:stretch/>
        </p:blipFill>
        <p:spPr>
          <a:xfrm rot="5400000">
            <a:off x="7788193" y="2193802"/>
            <a:ext cx="4352366" cy="4202311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79EA707-C6B3-F14C-8775-F45C102F4AB5}"/>
              </a:ext>
            </a:extLst>
          </p:cNvPr>
          <p:cNvCxnSpPr>
            <a:cxnSpLocks/>
          </p:cNvCxnSpPr>
          <p:nvPr/>
        </p:nvCxnSpPr>
        <p:spPr>
          <a:xfrm>
            <a:off x="9731403" y="5416546"/>
            <a:ext cx="329946" cy="0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CF6EE91C-8DBD-F145-8A7C-B414D5F193FB}"/>
              </a:ext>
            </a:extLst>
          </p:cNvPr>
          <p:cNvCxnSpPr>
            <a:cxnSpLocks/>
          </p:cNvCxnSpPr>
          <p:nvPr/>
        </p:nvCxnSpPr>
        <p:spPr>
          <a:xfrm flipH="1" flipV="1">
            <a:off x="9159045" y="4554067"/>
            <a:ext cx="572358" cy="862479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A2942A83-ABE6-EF4D-8285-D0CF0BF23DA5}"/>
              </a:ext>
            </a:extLst>
          </p:cNvPr>
          <p:cNvCxnSpPr>
            <a:cxnSpLocks/>
          </p:cNvCxnSpPr>
          <p:nvPr/>
        </p:nvCxnSpPr>
        <p:spPr>
          <a:xfrm flipV="1">
            <a:off x="10061349" y="4660012"/>
            <a:ext cx="536784" cy="756532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A514B595-E93B-1641-96C4-1A8D6FF16F89}"/>
              </a:ext>
            </a:extLst>
          </p:cNvPr>
          <p:cNvCxnSpPr>
            <a:cxnSpLocks/>
          </p:cNvCxnSpPr>
          <p:nvPr/>
        </p:nvCxnSpPr>
        <p:spPr>
          <a:xfrm flipH="1" flipV="1">
            <a:off x="9279502" y="5416545"/>
            <a:ext cx="451902" cy="1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371A393-3209-7F4E-8331-3F3E4B8A3958}"/>
              </a:ext>
            </a:extLst>
          </p:cNvPr>
          <p:cNvCxnSpPr>
            <a:cxnSpLocks/>
          </p:cNvCxnSpPr>
          <p:nvPr/>
        </p:nvCxnSpPr>
        <p:spPr>
          <a:xfrm flipV="1">
            <a:off x="10061349" y="5293252"/>
            <a:ext cx="307877" cy="123294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DA2A944-AED4-B141-9CDF-3BE58126D37A}"/>
              </a:ext>
            </a:extLst>
          </p:cNvPr>
          <p:cNvCxnSpPr>
            <a:cxnSpLocks/>
          </p:cNvCxnSpPr>
          <p:nvPr/>
        </p:nvCxnSpPr>
        <p:spPr>
          <a:xfrm flipH="1">
            <a:off x="9575378" y="5416546"/>
            <a:ext cx="156025" cy="391627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7834861-6737-0E49-8EDD-82E44A340438}"/>
              </a:ext>
            </a:extLst>
          </p:cNvPr>
          <p:cNvCxnSpPr>
            <a:cxnSpLocks/>
          </p:cNvCxnSpPr>
          <p:nvPr/>
        </p:nvCxnSpPr>
        <p:spPr>
          <a:xfrm>
            <a:off x="10061349" y="5416545"/>
            <a:ext cx="43943" cy="391628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FD125A4-3988-4544-AE7A-80F4514D2CC0}"/>
              </a:ext>
            </a:extLst>
          </p:cNvPr>
          <p:cNvCxnSpPr>
            <a:cxnSpLocks/>
          </p:cNvCxnSpPr>
          <p:nvPr/>
        </p:nvCxnSpPr>
        <p:spPr>
          <a:xfrm flipH="1">
            <a:off x="10105292" y="5293257"/>
            <a:ext cx="263934" cy="514916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6DA13497-76AF-6641-A60B-5B1D0EE88E6C}"/>
              </a:ext>
            </a:extLst>
          </p:cNvPr>
          <p:cNvCxnSpPr>
            <a:cxnSpLocks/>
          </p:cNvCxnSpPr>
          <p:nvPr/>
        </p:nvCxnSpPr>
        <p:spPr>
          <a:xfrm flipH="1">
            <a:off x="10376097" y="4666670"/>
            <a:ext cx="215165" cy="626582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EC70503-2A06-8A49-805A-9A61B2ED0CBE}"/>
              </a:ext>
            </a:extLst>
          </p:cNvPr>
          <p:cNvCxnSpPr>
            <a:cxnSpLocks/>
          </p:cNvCxnSpPr>
          <p:nvPr/>
        </p:nvCxnSpPr>
        <p:spPr>
          <a:xfrm>
            <a:off x="9159046" y="4554067"/>
            <a:ext cx="120455" cy="862478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821AAB-872D-4949-9859-DA396411F6B0}"/>
              </a:ext>
            </a:extLst>
          </p:cNvPr>
          <p:cNvCxnSpPr>
            <a:cxnSpLocks/>
          </p:cNvCxnSpPr>
          <p:nvPr/>
        </p:nvCxnSpPr>
        <p:spPr>
          <a:xfrm>
            <a:off x="9279502" y="5408236"/>
            <a:ext cx="295877" cy="399936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E9580BC0-0AAD-294B-B359-699919C1462D}"/>
              </a:ext>
            </a:extLst>
          </p:cNvPr>
          <p:cNvCxnSpPr>
            <a:cxnSpLocks/>
          </p:cNvCxnSpPr>
          <p:nvPr/>
        </p:nvCxnSpPr>
        <p:spPr>
          <a:xfrm flipV="1">
            <a:off x="10598133" y="2567111"/>
            <a:ext cx="1160781" cy="2092900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DC2A9E-1AC3-CC49-ADD1-BB53FE4221AD}"/>
              </a:ext>
            </a:extLst>
          </p:cNvPr>
          <p:cNvCxnSpPr>
            <a:cxnSpLocks/>
          </p:cNvCxnSpPr>
          <p:nvPr/>
        </p:nvCxnSpPr>
        <p:spPr>
          <a:xfrm flipH="1" flipV="1">
            <a:off x="8376547" y="2212886"/>
            <a:ext cx="782496" cy="2341177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546CB7F-1A06-4D49-955A-1CF3E9D25063}"/>
              </a:ext>
            </a:extLst>
          </p:cNvPr>
          <p:cNvCxnSpPr>
            <a:cxnSpLocks/>
          </p:cNvCxnSpPr>
          <p:nvPr/>
        </p:nvCxnSpPr>
        <p:spPr>
          <a:xfrm flipH="1">
            <a:off x="9910674" y="2560803"/>
            <a:ext cx="1848241" cy="1382647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ADD5763C-77C2-5C43-BACB-0992E0E19663}"/>
              </a:ext>
            </a:extLst>
          </p:cNvPr>
          <p:cNvCxnSpPr>
            <a:cxnSpLocks/>
          </p:cNvCxnSpPr>
          <p:nvPr/>
        </p:nvCxnSpPr>
        <p:spPr>
          <a:xfrm flipH="1" flipV="1">
            <a:off x="9159043" y="4554064"/>
            <a:ext cx="1419768" cy="115711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41E19EB-3EB2-F248-BCF1-3E3B03DFB1CE}"/>
              </a:ext>
            </a:extLst>
          </p:cNvPr>
          <p:cNvCxnSpPr>
            <a:cxnSpLocks/>
          </p:cNvCxnSpPr>
          <p:nvPr/>
        </p:nvCxnSpPr>
        <p:spPr>
          <a:xfrm>
            <a:off x="8376548" y="2212887"/>
            <a:ext cx="1549624" cy="1717690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18E3F420-C9BA-4546-ABE0-2EC4A150FEE5}"/>
              </a:ext>
            </a:extLst>
          </p:cNvPr>
          <p:cNvCxnSpPr>
            <a:cxnSpLocks/>
          </p:cNvCxnSpPr>
          <p:nvPr/>
        </p:nvCxnSpPr>
        <p:spPr>
          <a:xfrm flipH="1" flipV="1">
            <a:off x="9926172" y="3930582"/>
            <a:ext cx="671961" cy="739193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EF6D542-8E2B-F94C-BC39-512EEB5F567E}"/>
              </a:ext>
            </a:extLst>
          </p:cNvPr>
          <p:cNvCxnSpPr>
            <a:cxnSpLocks/>
          </p:cNvCxnSpPr>
          <p:nvPr/>
        </p:nvCxnSpPr>
        <p:spPr>
          <a:xfrm flipV="1">
            <a:off x="9159043" y="3930581"/>
            <a:ext cx="751631" cy="613507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04C328C-3767-F341-B2CE-3CCE3AAD7456}"/>
              </a:ext>
            </a:extLst>
          </p:cNvPr>
          <p:cNvCxnSpPr>
            <a:cxnSpLocks/>
          </p:cNvCxnSpPr>
          <p:nvPr/>
        </p:nvCxnSpPr>
        <p:spPr>
          <a:xfrm flipH="1">
            <a:off x="9575378" y="5808173"/>
            <a:ext cx="529914" cy="0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1" name="Picture 320" descr="A dog lying on a rug&#10;&#10;Description automatically generated with medium confidence">
            <a:extLst>
              <a:ext uri="{FF2B5EF4-FFF2-40B4-BE49-F238E27FC236}">
                <a16:creationId xmlns:a16="http://schemas.microsoft.com/office/drawing/2014/main" id="{BE8E1248-3183-BE43-B1AA-0CF60EA0DCA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44" t="7972" r="14051" b="7790"/>
          <a:stretch/>
        </p:blipFill>
        <p:spPr>
          <a:xfrm rot="5400000">
            <a:off x="-131307" y="2390175"/>
            <a:ext cx="4342000" cy="3799197"/>
          </a:xfrm>
          <a:prstGeom prst="rect">
            <a:avLst/>
          </a:prstGeom>
        </p:spPr>
      </p:pic>
      <p:cxnSp>
        <p:nvCxnSpPr>
          <p:cNvPr id="302" name="Straight Connector 301">
            <a:extLst>
              <a:ext uri="{FF2B5EF4-FFF2-40B4-BE49-F238E27FC236}">
                <a16:creationId xmlns:a16="http://schemas.microsoft.com/office/drawing/2014/main" id="{B8F0AC0E-397F-D541-994F-6CF89D5F1FAC}"/>
              </a:ext>
            </a:extLst>
          </p:cNvPr>
          <p:cNvCxnSpPr>
            <a:cxnSpLocks/>
          </p:cNvCxnSpPr>
          <p:nvPr/>
        </p:nvCxnSpPr>
        <p:spPr>
          <a:xfrm>
            <a:off x="1911781" y="5416544"/>
            <a:ext cx="637823" cy="22640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Straight Connector 302">
            <a:extLst>
              <a:ext uri="{FF2B5EF4-FFF2-40B4-BE49-F238E27FC236}">
                <a16:creationId xmlns:a16="http://schemas.microsoft.com/office/drawing/2014/main" id="{57D4DB2A-7EED-7A46-ACC1-2A3D789CD19D}"/>
              </a:ext>
            </a:extLst>
          </p:cNvPr>
          <p:cNvCxnSpPr>
            <a:cxnSpLocks/>
          </p:cNvCxnSpPr>
          <p:nvPr/>
        </p:nvCxnSpPr>
        <p:spPr>
          <a:xfrm flipH="1" flipV="1">
            <a:off x="1183548" y="3613560"/>
            <a:ext cx="733069" cy="1802982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Straight Connector 303">
            <a:extLst>
              <a:ext uri="{FF2B5EF4-FFF2-40B4-BE49-F238E27FC236}">
                <a16:creationId xmlns:a16="http://schemas.microsoft.com/office/drawing/2014/main" id="{39010BC5-6676-7F4D-8D78-0868D94BD923}"/>
              </a:ext>
            </a:extLst>
          </p:cNvPr>
          <p:cNvCxnSpPr>
            <a:cxnSpLocks/>
          </p:cNvCxnSpPr>
          <p:nvPr/>
        </p:nvCxnSpPr>
        <p:spPr>
          <a:xfrm flipV="1">
            <a:off x="2549604" y="3519110"/>
            <a:ext cx="509441" cy="1910796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Connector 304">
            <a:extLst>
              <a:ext uri="{FF2B5EF4-FFF2-40B4-BE49-F238E27FC236}">
                <a16:creationId xmlns:a16="http://schemas.microsoft.com/office/drawing/2014/main" id="{D240D8BD-18D5-D243-95F0-9AF72363B345}"/>
              </a:ext>
            </a:extLst>
          </p:cNvPr>
          <p:cNvCxnSpPr>
            <a:cxnSpLocks/>
          </p:cNvCxnSpPr>
          <p:nvPr/>
        </p:nvCxnSpPr>
        <p:spPr>
          <a:xfrm flipH="1" flipV="1">
            <a:off x="1183547" y="4979959"/>
            <a:ext cx="728235" cy="436586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Straight Connector 305">
            <a:extLst>
              <a:ext uri="{FF2B5EF4-FFF2-40B4-BE49-F238E27FC236}">
                <a16:creationId xmlns:a16="http://schemas.microsoft.com/office/drawing/2014/main" id="{1B0820C3-96B6-7B43-939D-3D79E5E26423}"/>
              </a:ext>
            </a:extLst>
          </p:cNvPr>
          <p:cNvCxnSpPr>
            <a:cxnSpLocks/>
          </p:cNvCxnSpPr>
          <p:nvPr/>
        </p:nvCxnSpPr>
        <p:spPr>
          <a:xfrm>
            <a:off x="2549604" y="5439184"/>
            <a:ext cx="87942" cy="704971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Straight Connector 306">
            <a:extLst>
              <a:ext uri="{FF2B5EF4-FFF2-40B4-BE49-F238E27FC236}">
                <a16:creationId xmlns:a16="http://schemas.microsoft.com/office/drawing/2014/main" id="{EB39E2E8-7EE6-2F4E-B948-89B8D139432F}"/>
              </a:ext>
            </a:extLst>
          </p:cNvPr>
          <p:cNvCxnSpPr>
            <a:cxnSpLocks/>
          </p:cNvCxnSpPr>
          <p:nvPr/>
        </p:nvCxnSpPr>
        <p:spPr>
          <a:xfrm flipH="1">
            <a:off x="1833768" y="5416544"/>
            <a:ext cx="78014" cy="744113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Connector 307">
            <a:extLst>
              <a:ext uri="{FF2B5EF4-FFF2-40B4-BE49-F238E27FC236}">
                <a16:creationId xmlns:a16="http://schemas.microsoft.com/office/drawing/2014/main" id="{EBD0AF17-2DF8-8F43-907F-3157C7C90FC7}"/>
              </a:ext>
            </a:extLst>
          </p:cNvPr>
          <p:cNvCxnSpPr>
            <a:cxnSpLocks/>
          </p:cNvCxnSpPr>
          <p:nvPr/>
        </p:nvCxnSpPr>
        <p:spPr>
          <a:xfrm flipH="1">
            <a:off x="2637546" y="4867903"/>
            <a:ext cx="450484" cy="1276252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Straight Connector 308">
            <a:extLst>
              <a:ext uri="{FF2B5EF4-FFF2-40B4-BE49-F238E27FC236}">
                <a16:creationId xmlns:a16="http://schemas.microsoft.com/office/drawing/2014/main" id="{6A92583F-A007-0649-A6C4-92578A3A62B6}"/>
              </a:ext>
            </a:extLst>
          </p:cNvPr>
          <p:cNvCxnSpPr>
            <a:cxnSpLocks/>
          </p:cNvCxnSpPr>
          <p:nvPr/>
        </p:nvCxnSpPr>
        <p:spPr>
          <a:xfrm flipH="1">
            <a:off x="2549604" y="4867904"/>
            <a:ext cx="538426" cy="571280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Straight Connector 309">
            <a:extLst>
              <a:ext uri="{FF2B5EF4-FFF2-40B4-BE49-F238E27FC236}">
                <a16:creationId xmlns:a16="http://schemas.microsoft.com/office/drawing/2014/main" id="{067B075B-B76A-494B-B3E1-3E950C4D0098}"/>
              </a:ext>
            </a:extLst>
          </p:cNvPr>
          <p:cNvCxnSpPr>
            <a:cxnSpLocks/>
          </p:cNvCxnSpPr>
          <p:nvPr/>
        </p:nvCxnSpPr>
        <p:spPr>
          <a:xfrm>
            <a:off x="3050804" y="3530075"/>
            <a:ext cx="37226" cy="1326864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Straight Connector 310">
            <a:extLst>
              <a:ext uri="{FF2B5EF4-FFF2-40B4-BE49-F238E27FC236}">
                <a16:creationId xmlns:a16="http://schemas.microsoft.com/office/drawing/2014/main" id="{62CE59CD-0283-A44C-8B92-7D93BF6B5C8B}"/>
              </a:ext>
            </a:extLst>
          </p:cNvPr>
          <p:cNvCxnSpPr>
            <a:cxnSpLocks/>
          </p:cNvCxnSpPr>
          <p:nvPr/>
        </p:nvCxnSpPr>
        <p:spPr>
          <a:xfrm>
            <a:off x="1193207" y="3610810"/>
            <a:ext cx="5336" cy="1369149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Straight Connector 311">
            <a:extLst>
              <a:ext uri="{FF2B5EF4-FFF2-40B4-BE49-F238E27FC236}">
                <a16:creationId xmlns:a16="http://schemas.microsoft.com/office/drawing/2014/main" id="{BE351020-C82B-814F-8395-121AE8AD6392}"/>
              </a:ext>
            </a:extLst>
          </p:cNvPr>
          <p:cNvCxnSpPr>
            <a:cxnSpLocks/>
          </p:cNvCxnSpPr>
          <p:nvPr/>
        </p:nvCxnSpPr>
        <p:spPr>
          <a:xfrm>
            <a:off x="1183546" y="4979958"/>
            <a:ext cx="650221" cy="1180699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Straight Connector 312">
            <a:extLst>
              <a:ext uri="{FF2B5EF4-FFF2-40B4-BE49-F238E27FC236}">
                <a16:creationId xmlns:a16="http://schemas.microsoft.com/office/drawing/2014/main" id="{50DBFD47-8595-E84E-BA5E-C224EACDF04E}"/>
              </a:ext>
            </a:extLst>
          </p:cNvPr>
          <p:cNvCxnSpPr>
            <a:cxnSpLocks/>
          </p:cNvCxnSpPr>
          <p:nvPr/>
        </p:nvCxnSpPr>
        <p:spPr>
          <a:xfrm flipV="1">
            <a:off x="3059045" y="3478587"/>
            <a:ext cx="329997" cy="51492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Straight Connector 313">
            <a:extLst>
              <a:ext uri="{FF2B5EF4-FFF2-40B4-BE49-F238E27FC236}">
                <a16:creationId xmlns:a16="http://schemas.microsoft.com/office/drawing/2014/main" id="{A09D05FB-6174-3B41-B0BC-701D31EB5D2C}"/>
              </a:ext>
            </a:extLst>
          </p:cNvPr>
          <p:cNvCxnSpPr>
            <a:cxnSpLocks/>
          </p:cNvCxnSpPr>
          <p:nvPr/>
        </p:nvCxnSpPr>
        <p:spPr>
          <a:xfrm flipH="1" flipV="1">
            <a:off x="651729" y="3509832"/>
            <a:ext cx="541478" cy="103727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Straight Connector 314">
            <a:extLst>
              <a:ext uri="{FF2B5EF4-FFF2-40B4-BE49-F238E27FC236}">
                <a16:creationId xmlns:a16="http://schemas.microsoft.com/office/drawing/2014/main" id="{0A33DECF-89B7-8F46-A03B-631A670A9531}"/>
              </a:ext>
            </a:extLst>
          </p:cNvPr>
          <p:cNvCxnSpPr>
            <a:cxnSpLocks/>
          </p:cNvCxnSpPr>
          <p:nvPr/>
        </p:nvCxnSpPr>
        <p:spPr>
          <a:xfrm flipH="1" flipV="1">
            <a:off x="2123964" y="3055716"/>
            <a:ext cx="1265078" cy="415115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Straight Connector 315">
            <a:extLst>
              <a:ext uri="{FF2B5EF4-FFF2-40B4-BE49-F238E27FC236}">
                <a16:creationId xmlns:a16="http://schemas.microsoft.com/office/drawing/2014/main" id="{E9B1338D-6459-7847-9CE1-094C27E7803F}"/>
              </a:ext>
            </a:extLst>
          </p:cNvPr>
          <p:cNvCxnSpPr>
            <a:cxnSpLocks/>
          </p:cNvCxnSpPr>
          <p:nvPr/>
        </p:nvCxnSpPr>
        <p:spPr>
          <a:xfrm flipH="1">
            <a:off x="1188883" y="3519110"/>
            <a:ext cx="1870162" cy="99948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Straight Connector 316">
            <a:extLst>
              <a:ext uri="{FF2B5EF4-FFF2-40B4-BE49-F238E27FC236}">
                <a16:creationId xmlns:a16="http://schemas.microsoft.com/office/drawing/2014/main" id="{8DFA3E90-2452-6142-942C-BA36CB2EEFF5}"/>
              </a:ext>
            </a:extLst>
          </p:cNvPr>
          <p:cNvCxnSpPr>
            <a:cxnSpLocks/>
          </p:cNvCxnSpPr>
          <p:nvPr/>
        </p:nvCxnSpPr>
        <p:spPr>
          <a:xfrm flipV="1">
            <a:off x="651729" y="3047960"/>
            <a:ext cx="1472235" cy="461872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Straight Connector 317">
            <a:extLst>
              <a:ext uri="{FF2B5EF4-FFF2-40B4-BE49-F238E27FC236}">
                <a16:creationId xmlns:a16="http://schemas.microsoft.com/office/drawing/2014/main" id="{60B2186E-75FB-9F4C-84FF-023163E68728}"/>
              </a:ext>
            </a:extLst>
          </p:cNvPr>
          <p:cNvCxnSpPr>
            <a:cxnSpLocks/>
          </p:cNvCxnSpPr>
          <p:nvPr/>
        </p:nvCxnSpPr>
        <p:spPr>
          <a:xfrm flipH="1" flipV="1">
            <a:off x="2128288" y="3047959"/>
            <a:ext cx="940418" cy="482121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Straight Connector 318">
            <a:extLst>
              <a:ext uri="{FF2B5EF4-FFF2-40B4-BE49-F238E27FC236}">
                <a16:creationId xmlns:a16="http://schemas.microsoft.com/office/drawing/2014/main" id="{EE1A7A8F-75F6-8A47-94F8-E85E7A90A757}"/>
              </a:ext>
            </a:extLst>
          </p:cNvPr>
          <p:cNvCxnSpPr>
            <a:cxnSpLocks/>
          </p:cNvCxnSpPr>
          <p:nvPr/>
        </p:nvCxnSpPr>
        <p:spPr>
          <a:xfrm flipV="1">
            <a:off x="1193208" y="3040408"/>
            <a:ext cx="930756" cy="573151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Connector 319">
            <a:extLst>
              <a:ext uri="{FF2B5EF4-FFF2-40B4-BE49-F238E27FC236}">
                <a16:creationId xmlns:a16="http://schemas.microsoft.com/office/drawing/2014/main" id="{C9E62FDD-66B2-CB44-BDD3-274019996659}"/>
              </a:ext>
            </a:extLst>
          </p:cNvPr>
          <p:cNvCxnSpPr>
            <a:cxnSpLocks/>
          </p:cNvCxnSpPr>
          <p:nvPr/>
        </p:nvCxnSpPr>
        <p:spPr>
          <a:xfrm flipH="1">
            <a:off x="1833768" y="6144155"/>
            <a:ext cx="803778" cy="16502"/>
          </a:xfrm>
          <a:prstGeom prst="line">
            <a:avLst/>
          </a:prstGeom>
          <a:ln w="15875">
            <a:solidFill>
              <a:srgbClr val="FFFF0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7" name="Title 1">
            <a:extLst>
              <a:ext uri="{FF2B5EF4-FFF2-40B4-BE49-F238E27FC236}">
                <a16:creationId xmlns:a16="http://schemas.microsoft.com/office/drawing/2014/main" id="{0B0267B1-4028-F741-A8AF-8C8CB9CBECF3}"/>
              </a:ext>
            </a:extLst>
          </p:cNvPr>
          <p:cNvSpPr txBox="1">
            <a:spLocks/>
          </p:cNvSpPr>
          <p:nvPr/>
        </p:nvSpPr>
        <p:spPr>
          <a:xfrm>
            <a:off x="8354848" y="1431706"/>
            <a:ext cx="3111653" cy="648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</a:p>
        </p:txBody>
      </p:sp>
      <p:sp>
        <p:nvSpPr>
          <p:cNvPr id="358" name="Title 1">
            <a:extLst>
              <a:ext uri="{FF2B5EF4-FFF2-40B4-BE49-F238E27FC236}">
                <a16:creationId xmlns:a16="http://schemas.microsoft.com/office/drawing/2014/main" id="{638B2D06-7D3A-D741-82DD-2D40549A7763}"/>
              </a:ext>
            </a:extLst>
          </p:cNvPr>
          <p:cNvSpPr txBox="1">
            <a:spLocks/>
          </p:cNvSpPr>
          <p:nvPr/>
        </p:nvSpPr>
        <p:spPr>
          <a:xfrm>
            <a:off x="483866" y="1513896"/>
            <a:ext cx="3111653" cy="648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</a:t>
            </a:r>
          </a:p>
        </p:txBody>
      </p:sp>
      <p:sp>
        <p:nvSpPr>
          <p:cNvPr id="359" name="Title 1">
            <a:extLst>
              <a:ext uri="{FF2B5EF4-FFF2-40B4-BE49-F238E27FC236}">
                <a16:creationId xmlns:a16="http://schemas.microsoft.com/office/drawing/2014/main" id="{377A858C-BDDE-C440-8FED-09BAF01B44A7}"/>
              </a:ext>
            </a:extLst>
          </p:cNvPr>
          <p:cNvSpPr txBox="1">
            <a:spLocks/>
          </p:cNvSpPr>
          <p:nvPr/>
        </p:nvSpPr>
        <p:spPr>
          <a:xfrm>
            <a:off x="4081319" y="2023375"/>
            <a:ext cx="3560917" cy="6481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Universal reference rat face</a:t>
            </a:r>
          </a:p>
        </p:txBody>
      </p:sp>
    </p:spTree>
    <p:extLst>
      <p:ext uri="{BB962C8B-B14F-4D97-AF65-F5344CB8AC3E}">
        <p14:creationId xmlns:p14="http://schemas.microsoft.com/office/powerpoint/2010/main" val="18912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, arrow, polygon&#10;&#10;Description automatically generated">
            <a:extLst>
              <a:ext uri="{FF2B5EF4-FFF2-40B4-BE49-F238E27FC236}">
                <a16:creationId xmlns:a16="http://schemas.microsoft.com/office/drawing/2014/main" id="{C4581CEF-E798-484B-A166-92D9E0B284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768" y="0"/>
            <a:ext cx="103124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5963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0494C46-C7E2-6149-A8E5-ACC95DB39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2566576"/>
            <a:ext cx="10515601" cy="1143000"/>
          </a:xfrm>
        </p:spPr>
        <p:txBody>
          <a:bodyPr>
            <a:normAutofit/>
          </a:bodyPr>
          <a:lstStyle/>
          <a:p>
            <a:pPr algn="ctr"/>
            <a:r>
              <a:rPr lang="en-US" sz="54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Let’s start with just 2 variables</a:t>
            </a:r>
          </a:p>
        </p:txBody>
      </p:sp>
    </p:spTree>
    <p:extLst>
      <p:ext uri="{BB962C8B-B14F-4D97-AF65-F5344CB8AC3E}">
        <p14:creationId xmlns:p14="http://schemas.microsoft.com/office/powerpoint/2010/main" val="1942096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D89B3B-BBBB-99D9-C9E5-2790A977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1"/>
          <a:stretch/>
        </p:blipFill>
        <p:spPr>
          <a:xfrm>
            <a:off x="0" y="736600"/>
            <a:ext cx="6858000" cy="612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7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BD89B3B-BBBB-99D9-C9E5-2790A9777B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741"/>
          <a:stretch/>
        </p:blipFill>
        <p:spPr>
          <a:xfrm>
            <a:off x="0" y="736600"/>
            <a:ext cx="6858000" cy="6121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7F65B9-CF77-34E6-15FD-1D53EE396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2050" y="1435100"/>
            <a:ext cx="5651500" cy="889000"/>
          </a:xfrm>
          <a:prstGeom prst="rect">
            <a:avLst/>
          </a:prstGeo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CBE438D-7DD4-5C01-26F0-5F8FC11EE9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81649" y="514350"/>
            <a:ext cx="6972302" cy="1143000"/>
          </a:xfrm>
        </p:spPr>
        <p:txBody>
          <a:bodyPr>
            <a:normAutofit/>
          </a:bodyPr>
          <a:lstStyle/>
          <a:p>
            <a:pPr algn="ctr"/>
            <a:r>
              <a:rPr lang="en-US" sz="3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Covariance matrix</a:t>
            </a:r>
          </a:p>
        </p:txBody>
      </p:sp>
    </p:spTree>
    <p:extLst>
      <p:ext uri="{BB962C8B-B14F-4D97-AF65-F5344CB8AC3E}">
        <p14:creationId xmlns:p14="http://schemas.microsoft.com/office/powerpoint/2010/main" val="8243253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8259</TotalTime>
  <Words>712</Words>
  <Application>Microsoft Macintosh PowerPoint</Application>
  <PresentationFormat>Widescreen</PresentationFormat>
  <Paragraphs>138</Paragraphs>
  <Slides>37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3" baseType="lpstr">
      <vt:lpstr>Arial</vt:lpstr>
      <vt:lpstr>Calibri</vt:lpstr>
      <vt:lpstr>Calibri Light</vt:lpstr>
      <vt:lpstr>Cambria Math</vt:lpstr>
      <vt:lpstr>Monaco</vt:lpstr>
      <vt:lpstr>Office Theme</vt:lpstr>
      <vt:lpstr>Principal Component Analysis (PCA)</vt:lpstr>
      <vt:lpstr>PCA: A Dog Traits Example</vt:lpstr>
      <vt:lpstr>We measured  6 traits  on each of 200 dogs</vt:lpstr>
      <vt:lpstr>PowerPoint Presentation</vt:lpstr>
      <vt:lpstr>Rat Face Index (RFI; unitless)</vt:lpstr>
      <vt:lpstr>PowerPoint Presentation</vt:lpstr>
      <vt:lpstr>Let’s start with just 2 variables</vt:lpstr>
      <vt:lpstr>PowerPoint Presentation</vt:lpstr>
      <vt:lpstr>Covariance matrix</vt:lpstr>
      <vt:lpstr>Covariance matrix</vt:lpstr>
      <vt:lpstr>Covariance matrix</vt:lpstr>
      <vt:lpstr>Covariance matrix</vt:lpstr>
      <vt:lpstr>Standardised variables</vt:lpstr>
      <vt:lpstr>Correlation matrix</vt:lpstr>
      <vt:lpstr>Correlation matrix</vt:lpstr>
      <vt:lpstr>Correlation matrix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about the rest of the dog traits?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Functional Ecology?</dc:title>
  <dc:creator>John Dwyer</dc:creator>
  <cp:lastModifiedBy>John Dwyer</cp:lastModifiedBy>
  <cp:revision>118</cp:revision>
  <cp:lastPrinted>2021-08-06T06:18:41Z</cp:lastPrinted>
  <dcterms:created xsi:type="dcterms:W3CDTF">2021-07-07T06:17:29Z</dcterms:created>
  <dcterms:modified xsi:type="dcterms:W3CDTF">2022-10-20T22:30:14Z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382bf1-026c-423b-a2f3-9729d1fde3ca_Enabled">
    <vt:lpwstr>true</vt:lpwstr>
  </property>
  <property fmtid="{D5CDD505-2E9C-101B-9397-08002B2CF9AE}" pid="3" name="MSIP_Label_37382bf1-026c-423b-a2f3-9729d1fde3ca_SetDate">
    <vt:lpwstr>2022-08-20T23:22:42Z</vt:lpwstr>
  </property>
  <property fmtid="{D5CDD505-2E9C-101B-9397-08002B2CF9AE}" pid="4" name="MSIP_Label_37382bf1-026c-423b-a2f3-9729d1fde3ca_Method">
    <vt:lpwstr>Privileged</vt:lpwstr>
  </property>
  <property fmtid="{D5CDD505-2E9C-101B-9397-08002B2CF9AE}" pid="5" name="MSIP_Label_37382bf1-026c-423b-a2f3-9729d1fde3ca_Name">
    <vt:lpwstr>OFFICIAL - PUBLIC</vt:lpwstr>
  </property>
  <property fmtid="{D5CDD505-2E9C-101B-9397-08002B2CF9AE}" pid="6" name="MSIP_Label_37382bf1-026c-423b-a2f3-9729d1fde3ca_SiteId">
    <vt:lpwstr>b6e377cf-9db3-46cb-91a2-fad9605bb15c</vt:lpwstr>
  </property>
  <property fmtid="{D5CDD505-2E9C-101B-9397-08002B2CF9AE}" pid="7" name="MSIP_Label_37382bf1-026c-423b-a2f3-9729d1fde3ca_ActionId">
    <vt:lpwstr>2404989e-a7b7-42fd-b7d8-89d257987fff</vt:lpwstr>
  </property>
  <property fmtid="{D5CDD505-2E9C-101B-9397-08002B2CF9AE}" pid="8" name="MSIP_Label_37382bf1-026c-423b-a2f3-9729d1fde3ca_ContentBits">
    <vt:lpwstr>0</vt:lpwstr>
  </property>
</Properties>
</file>